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48" r:id="rId2"/>
    <p:sldMasterId id="2147483660" r:id="rId3"/>
    <p:sldMasterId id="2147483667" r:id="rId4"/>
    <p:sldMasterId id="2147483670" r:id="rId5"/>
  </p:sldMasterIdLst>
  <p:notesMasterIdLst>
    <p:notesMasterId r:id="rId22"/>
  </p:notesMasterIdLst>
  <p:sldIdLst>
    <p:sldId id="264" r:id="rId6"/>
    <p:sldId id="265" r:id="rId7"/>
    <p:sldId id="266" r:id="rId8"/>
    <p:sldId id="273" r:id="rId9"/>
    <p:sldId id="267" r:id="rId10"/>
    <p:sldId id="279" r:id="rId11"/>
    <p:sldId id="274" r:id="rId12"/>
    <p:sldId id="275" r:id="rId13"/>
    <p:sldId id="268" r:id="rId14"/>
    <p:sldId id="276" r:id="rId15"/>
    <p:sldId id="269" r:id="rId16"/>
    <p:sldId id="270" r:id="rId17"/>
    <p:sldId id="277" r:id="rId18"/>
    <p:sldId id="271" r:id="rId19"/>
    <p:sldId id="278" r:id="rId20"/>
    <p:sldId id="260" r:id="rId2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3"/>
    <p:restoredTop sz="94637"/>
  </p:normalViewPr>
  <p:slideViewPr>
    <p:cSldViewPr snapToGrid="0" snapToObjects="1">
      <p:cViewPr varScale="1">
        <p:scale>
          <a:sx n="69" d="100"/>
          <a:sy n="69" d="100"/>
        </p:scale>
        <p:origin x="912" y="5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E0103-199C-42B9-BB89-D34C5884E34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66135A78-5305-4C63-8B88-6CB72097C991}">
      <dgm:prSet phldrT="[Texto]" custT="1"/>
      <dgm:spPr>
        <a:ln>
          <a:solidFill>
            <a:srgbClr val="FF0000"/>
          </a:solidFill>
        </a:ln>
      </dgm:spPr>
      <dgm:t>
        <a:bodyPr/>
        <a:lstStyle/>
        <a:p>
          <a:r>
            <a:rPr lang="en-US" sz="2400" dirty="0">
              <a:effectLst/>
              <a:latin typeface="Calibri" panose="020F0502020204030204" pitchFamily="34" charset="0"/>
              <a:ea typeface="Yu Mincho" panose="02020400000000000000" pitchFamily="18" charset="-128"/>
              <a:cs typeface="Times New Roman" panose="02020603050405020304" pitchFamily="18" charset="0"/>
            </a:rPr>
            <a:t>SKILLS</a:t>
          </a:r>
          <a:r>
            <a:rPr lang="en-US" sz="1700" dirty="0">
              <a:effectLst/>
              <a:latin typeface="Calibri" panose="020F0502020204030204" pitchFamily="34" charset="0"/>
              <a:ea typeface="Yu Mincho" panose="02020400000000000000" pitchFamily="18" charset="-128"/>
              <a:cs typeface="Times New Roman" panose="02020603050405020304" pitchFamily="18" charset="0"/>
            </a:rPr>
            <a:t> </a:t>
          </a:r>
        </a:p>
        <a:p>
          <a:r>
            <a:rPr lang="en-US" sz="1700" dirty="0">
              <a:effectLst/>
              <a:latin typeface="Calibri" panose="020F0502020204030204" pitchFamily="34" charset="0"/>
              <a:ea typeface="Yu Mincho" panose="02020400000000000000" pitchFamily="18" charset="-128"/>
              <a:cs typeface="Times New Roman" panose="02020603050405020304" pitchFamily="18" charset="0"/>
            </a:rPr>
            <a:t>Entrepreneurship, creativity, critical thinking, communication and negotiation, leadership, tolerance to change</a:t>
          </a:r>
          <a:endParaRPr lang="en-US" sz="1700" dirty="0"/>
        </a:p>
      </dgm:t>
    </dgm:pt>
    <dgm:pt modelId="{69F8E19F-4A0F-4CC2-84D3-3C41A915F43B}" type="parTrans" cxnId="{1356D3EB-66A4-476D-84A2-87C0786CB92A}">
      <dgm:prSet/>
      <dgm:spPr/>
      <dgm:t>
        <a:bodyPr/>
        <a:lstStyle/>
        <a:p>
          <a:endParaRPr lang="en-US"/>
        </a:p>
      </dgm:t>
    </dgm:pt>
    <dgm:pt modelId="{6797957B-EB9E-4433-AA3F-BA05D1443AE3}" type="sibTrans" cxnId="{1356D3EB-66A4-476D-84A2-87C0786CB92A}">
      <dgm:prSet/>
      <dgm:spPr/>
      <dgm:t>
        <a:bodyPr/>
        <a:lstStyle/>
        <a:p>
          <a:endParaRPr lang="en-US"/>
        </a:p>
      </dgm:t>
    </dgm:pt>
    <dgm:pt modelId="{AE96D862-7678-48EE-A049-A8895DE0AFE6}">
      <dgm:prSet/>
      <dgm:spPr>
        <a:ln>
          <a:solidFill>
            <a:srgbClr val="FF0000"/>
          </a:solidFill>
        </a:ln>
      </dgm:spPr>
      <dgm:t>
        <a:bodyPr/>
        <a:lstStyle/>
        <a:p>
          <a:r>
            <a:rPr lang="en-US" dirty="0">
              <a:effectLst/>
              <a:latin typeface="Calibri" panose="020F0502020204030204" pitchFamily="34" charset="0"/>
              <a:ea typeface="Yu Mincho" panose="02020400000000000000" pitchFamily="18" charset="-128"/>
              <a:cs typeface="Times New Roman" panose="02020603050405020304" pitchFamily="18" charset="0"/>
            </a:rPr>
            <a:t>KNOWLEDGE </a:t>
          </a:r>
        </a:p>
        <a:p>
          <a:r>
            <a:rPr lang="en-US" dirty="0">
              <a:effectLst/>
              <a:latin typeface="Calibri" panose="020F0502020204030204" pitchFamily="34" charset="0"/>
              <a:ea typeface="Yu Mincho" panose="02020400000000000000" pitchFamily="18" charset="-128"/>
              <a:cs typeface="Times New Roman" panose="02020603050405020304" pitchFamily="18" charset="0"/>
            </a:rPr>
            <a:t>holistic vision with logic, ethics, programming, technology, design, humanities.  </a:t>
          </a:r>
          <a:r>
            <a:rPr lang="en-US" dirty="0"/>
            <a:t>Ability of relating different knowledge areas to new activities to get an integrated and global vision.</a:t>
          </a:r>
          <a:endParaRPr lang="en-US" dirty="0">
            <a:effectLst/>
            <a:latin typeface="Calibri" panose="020F0502020204030204" pitchFamily="34" charset="0"/>
            <a:ea typeface="Yu Mincho" panose="02020400000000000000" pitchFamily="18" charset="-128"/>
            <a:cs typeface="Times New Roman" panose="02020603050405020304" pitchFamily="18" charset="0"/>
          </a:endParaRPr>
        </a:p>
      </dgm:t>
    </dgm:pt>
    <dgm:pt modelId="{C5802131-69D3-4DBE-A7C3-F0A741D9B6F9}" type="parTrans" cxnId="{00C0E3C2-98E2-4DE0-B06B-9FD4BD6D5780}">
      <dgm:prSet/>
      <dgm:spPr/>
      <dgm:t>
        <a:bodyPr/>
        <a:lstStyle/>
        <a:p>
          <a:endParaRPr lang="en-US"/>
        </a:p>
      </dgm:t>
    </dgm:pt>
    <dgm:pt modelId="{D8F2E26D-067C-473D-8977-1DF3DAA6CC6C}" type="sibTrans" cxnId="{00C0E3C2-98E2-4DE0-B06B-9FD4BD6D5780}">
      <dgm:prSet/>
      <dgm:spPr/>
      <dgm:t>
        <a:bodyPr/>
        <a:lstStyle/>
        <a:p>
          <a:endParaRPr lang="en-US"/>
        </a:p>
      </dgm:t>
    </dgm:pt>
    <dgm:pt modelId="{23694C9D-E859-4FB6-82E5-3593A0A3DCD8}">
      <dgm:prSet/>
      <dgm:spPr>
        <a:ln>
          <a:solidFill>
            <a:srgbClr val="FF0000"/>
          </a:solidFill>
        </a:ln>
      </dgm:spPr>
      <dgm:t>
        <a:bodyPr/>
        <a:lstStyle/>
        <a:p>
          <a:r>
            <a:rPr lang="en-US" dirty="0">
              <a:effectLst/>
              <a:latin typeface="Calibri" panose="020F0502020204030204" pitchFamily="34" charset="0"/>
              <a:ea typeface="Yu Mincho" panose="02020400000000000000" pitchFamily="18" charset="-128"/>
              <a:cs typeface="Times New Roman" panose="02020603050405020304" pitchFamily="18" charset="0"/>
            </a:rPr>
            <a:t>EMPLOYMENT MODELS</a:t>
          </a:r>
        </a:p>
        <a:p>
          <a:r>
            <a:rPr lang="en-US" dirty="0">
              <a:effectLst/>
              <a:latin typeface="Calibri" panose="020F0502020204030204" pitchFamily="34" charset="0"/>
              <a:ea typeface="Yu Mincho" panose="02020400000000000000" pitchFamily="18" charset="-128"/>
              <a:cs typeface="Times New Roman" panose="02020603050405020304" pitchFamily="18" charset="0"/>
            </a:rPr>
            <a:t>Telework, work in projects,  freelance work, start ups, flat organizations, multicultural environments</a:t>
          </a:r>
        </a:p>
      </dgm:t>
    </dgm:pt>
    <dgm:pt modelId="{C1593E0C-2288-498D-B9BB-FD9128F344BF}" type="parTrans" cxnId="{9FE051E4-54D9-4BEE-BDC1-B7C02A808665}">
      <dgm:prSet/>
      <dgm:spPr/>
      <dgm:t>
        <a:bodyPr/>
        <a:lstStyle/>
        <a:p>
          <a:endParaRPr lang="en-US"/>
        </a:p>
      </dgm:t>
    </dgm:pt>
    <dgm:pt modelId="{8D4E9BA7-1D62-44A3-A526-F48EB7806899}" type="sibTrans" cxnId="{9FE051E4-54D9-4BEE-BDC1-B7C02A808665}">
      <dgm:prSet/>
      <dgm:spPr/>
      <dgm:t>
        <a:bodyPr/>
        <a:lstStyle/>
        <a:p>
          <a:endParaRPr lang="en-US"/>
        </a:p>
      </dgm:t>
    </dgm:pt>
    <dgm:pt modelId="{E82C9ABE-D176-416D-8ADB-ABF4CC30806C}" type="pres">
      <dgm:prSet presAssocID="{81EE0103-199C-42B9-BB89-D34C5884E34B}" presName="diagram" presStyleCnt="0">
        <dgm:presLayoutVars>
          <dgm:dir/>
          <dgm:resizeHandles val="exact"/>
        </dgm:presLayoutVars>
      </dgm:prSet>
      <dgm:spPr/>
    </dgm:pt>
    <dgm:pt modelId="{8F202D81-DE93-4FB2-BF72-065607BB8516}" type="pres">
      <dgm:prSet presAssocID="{66135A78-5305-4C63-8B88-6CB72097C991}" presName="node" presStyleLbl="node1" presStyleIdx="0" presStyleCnt="3">
        <dgm:presLayoutVars>
          <dgm:bulletEnabled val="1"/>
        </dgm:presLayoutVars>
      </dgm:prSet>
      <dgm:spPr/>
    </dgm:pt>
    <dgm:pt modelId="{409F9A66-0980-4DA5-A2E0-8A0B6412D524}" type="pres">
      <dgm:prSet presAssocID="{6797957B-EB9E-4433-AA3F-BA05D1443AE3}" presName="sibTrans" presStyleCnt="0"/>
      <dgm:spPr/>
    </dgm:pt>
    <dgm:pt modelId="{E807206F-DC15-4FE5-BE70-B3CAEFB40C18}" type="pres">
      <dgm:prSet presAssocID="{AE96D862-7678-48EE-A049-A8895DE0AFE6}" presName="node" presStyleLbl="node1" presStyleIdx="1" presStyleCnt="3">
        <dgm:presLayoutVars>
          <dgm:bulletEnabled val="1"/>
        </dgm:presLayoutVars>
      </dgm:prSet>
      <dgm:spPr/>
    </dgm:pt>
    <dgm:pt modelId="{830A5D71-7341-4D91-B304-F4B202BE181B}" type="pres">
      <dgm:prSet presAssocID="{D8F2E26D-067C-473D-8977-1DF3DAA6CC6C}" presName="sibTrans" presStyleCnt="0"/>
      <dgm:spPr/>
    </dgm:pt>
    <dgm:pt modelId="{4F5CA258-4C86-45D5-87F8-F975070FF7AD}" type="pres">
      <dgm:prSet presAssocID="{23694C9D-E859-4FB6-82E5-3593A0A3DCD8}" presName="node" presStyleLbl="node1" presStyleIdx="2" presStyleCnt="3">
        <dgm:presLayoutVars>
          <dgm:bulletEnabled val="1"/>
        </dgm:presLayoutVars>
      </dgm:prSet>
      <dgm:spPr/>
    </dgm:pt>
  </dgm:ptLst>
  <dgm:cxnLst>
    <dgm:cxn modelId="{A6592454-7A49-44B5-9CE3-268BD2425449}" type="presOf" srcId="{66135A78-5305-4C63-8B88-6CB72097C991}" destId="{8F202D81-DE93-4FB2-BF72-065607BB8516}" srcOrd="0" destOrd="0" presId="urn:microsoft.com/office/officeart/2005/8/layout/default"/>
    <dgm:cxn modelId="{4F22279F-B75A-41F3-8B0D-4E811BFD2D17}" type="presOf" srcId="{81EE0103-199C-42B9-BB89-D34C5884E34B}" destId="{E82C9ABE-D176-416D-8ADB-ABF4CC30806C}" srcOrd="0" destOrd="0" presId="urn:microsoft.com/office/officeart/2005/8/layout/default"/>
    <dgm:cxn modelId="{00C0E3C2-98E2-4DE0-B06B-9FD4BD6D5780}" srcId="{81EE0103-199C-42B9-BB89-D34C5884E34B}" destId="{AE96D862-7678-48EE-A049-A8895DE0AFE6}" srcOrd="1" destOrd="0" parTransId="{C5802131-69D3-4DBE-A7C3-F0A741D9B6F9}" sibTransId="{D8F2E26D-067C-473D-8977-1DF3DAA6CC6C}"/>
    <dgm:cxn modelId="{E17E16C9-4035-41B1-989B-57D446EEC8EA}" type="presOf" srcId="{AE96D862-7678-48EE-A049-A8895DE0AFE6}" destId="{E807206F-DC15-4FE5-BE70-B3CAEFB40C18}" srcOrd="0" destOrd="0" presId="urn:microsoft.com/office/officeart/2005/8/layout/default"/>
    <dgm:cxn modelId="{9FE051E4-54D9-4BEE-BDC1-B7C02A808665}" srcId="{81EE0103-199C-42B9-BB89-D34C5884E34B}" destId="{23694C9D-E859-4FB6-82E5-3593A0A3DCD8}" srcOrd="2" destOrd="0" parTransId="{C1593E0C-2288-498D-B9BB-FD9128F344BF}" sibTransId="{8D4E9BA7-1D62-44A3-A526-F48EB7806899}"/>
    <dgm:cxn modelId="{1356D3EB-66A4-476D-84A2-87C0786CB92A}" srcId="{81EE0103-199C-42B9-BB89-D34C5884E34B}" destId="{66135A78-5305-4C63-8B88-6CB72097C991}" srcOrd="0" destOrd="0" parTransId="{69F8E19F-4A0F-4CC2-84D3-3C41A915F43B}" sibTransId="{6797957B-EB9E-4433-AA3F-BA05D1443AE3}"/>
    <dgm:cxn modelId="{567076F9-1737-47A8-9799-67AC658B7052}" type="presOf" srcId="{23694C9D-E859-4FB6-82E5-3593A0A3DCD8}" destId="{4F5CA258-4C86-45D5-87F8-F975070FF7AD}" srcOrd="0" destOrd="0" presId="urn:microsoft.com/office/officeart/2005/8/layout/default"/>
    <dgm:cxn modelId="{D882ECA4-B400-4B40-8711-33CB59E32BB9}" type="presParOf" srcId="{E82C9ABE-D176-416D-8ADB-ABF4CC30806C}" destId="{8F202D81-DE93-4FB2-BF72-065607BB8516}" srcOrd="0" destOrd="0" presId="urn:microsoft.com/office/officeart/2005/8/layout/default"/>
    <dgm:cxn modelId="{F365821D-3E00-42E3-9215-E72D329E515F}" type="presParOf" srcId="{E82C9ABE-D176-416D-8ADB-ABF4CC30806C}" destId="{409F9A66-0980-4DA5-A2E0-8A0B6412D524}" srcOrd="1" destOrd="0" presId="urn:microsoft.com/office/officeart/2005/8/layout/default"/>
    <dgm:cxn modelId="{D3A1D0D4-6E1E-4910-AB7A-7DF6B59CD73E}" type="presParOf" srcId="{E82C9ABE-D176-416D-8ADB-ABF4CC30806C}" destId="{E807206F-DC15-4FE5-BE70-B3CAEFB40C18}" srcOrd="2" destOrd="0" presId="urn:microsoft.com/office/officeart/2005/8/layout/default"/>
    <dgm:cxn modelId="{088163DB-5A68-4143-8B4C-66B39722DE77}" type="presParOf" srcId="{E82C9ABE-D176-416D-8ADB-ABF4CC30806C}" destId="{830A5D71-7341-4D91-B304-F4B202BE181B}" srcOrd="3" destOrd="0" presId="urn:microsoft.com/office/officeart/2005/8/layout/default"/>
    <dgm:cxn modelId="{8F510B7A-9386-4550-9534-738B800FA592}" type="presParOf" srcId="{E82C9ABE-D176-416D-8ADB-ABF4CC30806C}" destId="{4F5CA258-4C86-45D5-87F8-F975070FF7AD}" srcOrd="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2D81-DE93-4FB2-BF72-065607BB8516}">
      <dsp:nvSpPr>
        <dsp:cNvPr id="0" name=""/>
        <dsp:cNvSpPr/>
      </dsp:nvSpPr>
      <dsp:spPr>
        <a:xfrm>
          <a:off x="0" y="830731"/>
          <a:ext cx="3349985" cy="200999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Calibri" panose="020F0502020204030204" pitchFamily="34" charset="0"/>
              <a:ea typeface="Yu Mincho" panose="02020400000000000000" pitchFamily="18" charset="-128"/>
              <a:cs typeface="Times New Roman" panose="02020603050405020304" pitchFamily="18" charset="0"/>
            </a:rPr>
            <a:t>SKILLS</a:t>
          </a:r>
          <a:r>
            <a:rPr lang="en-US" sz="1700" kern="1200" dirty="0">
              <a:effectLst/>
              <a:latin typeface="Calibri" panose="020F0502020204030204" pitchFamily="34" charset="0"/>
              <a:ea typeface="Yu Mincho" panose="02020400000000000000" pitchFamily="18" charset="-128"/>
              <a:cs typeface="Times New Roman" panose="02020603050405020304" pitchFamily="18" charset="0"/>
            </a:rPr>
            <a:t> </a:t>
          </a:r>
        </a:p>
        <a:p>
          <a:pPr marL="0" lvl="0" indent="0" algn="ctr" defTabSz="1066800">
            <a:lnSpc>
              <a:spcPct val="90000"/>
            </a:lnSpc>
            <a:spcBef>
              <a:spcPct val="0"/>
            </a:spcBef>
            <a:spcAft>
              <a:spcPct val="35000"/>
            </a:spcAft>
            <a:buNone/>
          </a:pPr>
          <a:r>
            <a:rPr lang="en-US" sz="1700" kern="1200" dirty="0">
              <a:effectLst/>
              <a:latin typeface="Calibri" panose="020F0502020204030204" pitchFamily="34" charset="0"/>
              <a:ea typeface="Yu Mincho" panose="02020400000000000000" pitchFamily="18" charset="-128"/>
              <a:cs typeface="Times New Roman" panose="02020603050405020304" pitchFamily="18" charset="0"/>
            </a:rPr>
            <a:t>Entrepreneurship, creativity, critical thinking, communication and negotiation, leadership, tolerance to change</a:t>
          </a:r>
          <a:endParaRPr lang="en-US" sz="1700" kern="1200" dirty="0"/>
        </a:p>
      </dsp:txBody>
      <dsp:txXfrm>
        <a:off x="0" y="830731"/>
        <a:ext cx="3349985" cy="2009991"/>
      </dsp:txXfrm>
    </dsp:sp>
    <dsp:sp modelId="{E807206F-DC15-4FE5-BE70-B3CAEFB40C18}">
      <dsp:nvSpPr>
        <dsp:cNvPr id="0" name=""/>
        <dsp:cNvSpPr/>
      </dsp:nvSpPr>
      <dsp:spPr>
        <a:xfrm>
          <a:off x="3684984" y="830731"/>
          <a:ext cx="3349985" cy="200999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Calibri" panose="020F0502020204030204" pitchFamily="34" charset="0"/>
              <a:ea typeface="Yu Mincho" panose="02020400000000000000" pitchFamily="18" charset="-128"/>
              <a:cs typeface="Times New Roman" panose="02020603050405020304" pitchFamily="18" charset="0"/>
            </a:rPr>
            <a:t>KNOWLEDGE </a:t>
          </a:r>
        </a:p>
        <a:p>
          <a:pPr marL="0" lvl="0" indent="0" algn="ctr" defTabSz="800100">
            <a:lnSpc>
              <a:spcPct val="90000"/>
            </a:lnSpc>
            <a:spcBef>
              <a:spcPct val="0"/>
            </a:spcBef>
            <a:spcAft>
              <a:spcPct val="35000"/>
            </a:spcAft>
            <a:buNone/>
          </a:pPr>
          <a:r>
            <a:rPr lang="en-US" sz="1800" kern="1200" dirty="0">
              <a:effectLst/>
              <a:latin typeface="Calibri" panose="020F0502020204030204" pitchFamily="34" charset="0"/>
              <a:ea typeface="Yu Mincho" panose="02020400000000000000" pitchFamily="18" charset="-128"/>
              <a:cs typeface="Times New Roman" panose="02020603050405020304" pitchFamily="18" charset="0"/>
            </a:rPr>
            <a:t>holistic vision with logic, ethics, programming, technology, design, humanities.  </a:t>
          </a:r>
          <a:r>
            <a:rPr lang="en-US" sz="1800" kern="1200" dirty="0"/>
            <a:t>Ability of relating different knowledge areas to new activities to get an integrated and global vision.</a:t>
          </a:r>
          <a:endParaRPr lang="en-US" sz="1800" kern="1200" dirty="0">
            <a:effectLst/>
            <a:latin typeface="Calibri" panose="020F0502020204030204" pitchFamily="34" charset="0"/>
            <a:ea typeface="Yu Mincho" panose="02020400000000000000" pitchFamily="18" charset="-128"/>
            <a:cs typeface="Times New Roman" panose="02020603050405020304" pitchFamily="18" charset="0"/>
          </a:endParaRPr>
        </a:p>
      </dsp:txBody>
      <dsp:txXfrm>
        <a:off x="3684984" y="830731"/>
        <a:ext cx="3349985" cy="2009991"/>
      </dsp:txXfrm>
    </dsp:sp>
    <dsp:sp modelId="{4F5CA258-4C86-45D5-87F8-F975070FF7AD}">
      <dsp:nvSpPr>
        <dsp:cNvPr id="0" name=""/>
        <dsp:cNvSpPr/>
      </dsp:nvSpPr>
      <dsp:spPr>
        <a:xfrm>
          <a:off x="7369969" y="830731"/>
          <a:ext cx="3349985" cy="200999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Calibri" panose="020F0502020204030204" pitchFamily="34" charset="0"/>
              <a:ea typeface="Yu Mincho" panose="02020400000000000000" pitchFamily="18" charset="-128"/>
              <a:cs typeface="Times New Roman" panose="02020603050405020304" pitchFamily="18" charset="0"/>
            </a:rPr>
            <a:t>EMPLOYMENT MODELS</a:t>
          </a:r>
        </a:p>
        <a:p>
          <a:pPr marL="0" lvl="0" indent="0" algn="ctr" defTabSz="800100">
            <a:lnSpc>
              <a:spcPct val="90000"/>
            </a:lnSpc>
            <a:spcBef>
              <a:spcPct val="0"/>
            </a:spcBef>
            <a:spcAft>
              <a:spcPct val="35000"/>
            </a:spcAft>
            <a:buNone/>
          </a:pPr>
          <a:r>
            <a:rPr lang="en-US" sz="1800" kern="1200" dirty="0">
              <a:effectLst/>
              <a:latin typeface="Calibri" panose="020F0502020204030204" pitchFamily="34" charset="0"/>
              <a:ea typeface="Yu Mincho" panose="02020400000000000000" pitchFamily="18" charset="-128"/>
              <a:cs typeface="Times New Roman" panose="02020603050405020304" pitchFamily="18" charset="0"/>
            </a:rPr>
            <a:t>Telework, work in projects,  freelance work, start ups, flat organizations, multicultural environments</a:t>
          </a:r>
        </a:p>
      </dsp:txBody>
      <dsp:txXfrm>
        <a:off x="7369969" y="830731"/>
        <a:ext cx="3349985" cy="20099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1FB56-B6DB-B448-B5CC-7BDC2724C467}" type="datetimeFigureOut">
              <a:rPr lang="es-ES_tradnl" smtClean="0"/>
              <a:t>11/01/2021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A4019-422F-1E4A-8956-952AC2769EB4}" type="slidenum">
              <a:rPr lang="es-ES_tradnl" smtClean="0"/>
              <a:t>‹Nº›</a:t>
            </a:fld>
            <a:endParaRPr lang="es-ES_tradnl"/>
          </a:p>
        </p:txBody>
      </p:sp>
    </p:spTree>
    <p:extLst>
      <p:ext uri="{BB962C8B-B14F-4D97-AF65-F5344CB8AC3E}">
        <p14:creationId xmlns:p14="http://schemas.microsoft.com/office/powerpoint/2010/main" val="34634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Bef>
                <a:spcPts val="200"/>
              </a:spcBef>
            </a:pPr>
            <a:r>
              <a:rPr lang="en-US" sz="1200" b="1"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Impact of technologies in employment</a:t>
            </a:r>
          </a:p>
          <a:p>
            <a:pPr>
              <a:lnSpc>
                <a:spcPct val="107000"/>
              </a:lnSpc>
              <a:spcAft>
                <a:spcPts val="800"/>
              </a:spcAf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1.New technologies replace jobs.</a:t>
            </a:r>
          </a:p>
          <a:p>
            <a:pPr>
              <a:lnSpc>
                <a:spcPct val="107000"/>
              </a:lnSpc>
              <a:spcAft>
                <a:spcPts val="800"/>
              </a:spcAf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2. New jobs related to innovation and IT</a:t>
            </a:r>
          </a:p>
          <a:p>
            <a:pPr>
              <a:lnSpc>
                <a:spcPct val="107000"/>
              </a:lnSpc>
              <a:spcAft>
                <a:spcPts val="800"/>
              </a:spcAf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3. Consumption increase, expansion of other jobs.</a:t>
            </a:r>
          </a:p>
          <a:p>
            <a:pPr>
              <a:lnSpc>
                <a:spcPct val="107000"/>
              </a:lnSpc>
              <a:spcAft>
                <a:spcPts val="800"/>
              </a:spcAf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4. Hybridization modifies tasks and requirements</a:t>
            </a:r>
          </a:p>
          <a:p>
            <a:endParaRPr lang="en-US" dirty="0"/>
          </a:p>
        </p:txBody>
      </p:sp>
      <p:sp>
        <p:nvSpPr>
          <p:cNvPr id="4" name="Marcador de número de diapositiva 3"/>
          <p:cNvSpPr>
            <a:spLocks noGrp="1"/>
          </p:cNvSpPr>
          <p:nvPr>
            <p:ph type="sldNum" sz="quarter" idx="5"/>
          </p:nvPr>
        </p:nvSpPr>
        <p:spPr/>
        <p:txBody>
          <a:bodyPr/>
          <a:lstStyle/>
          <a:p>
            <a:fld id="{5A9A4019-422F-1E4A-8956-952AC2769EB4}" type="slidenum">
              <a:rPr lang="es-ES_tradnl" smtClean="0"/>
              <a:t>12</a:t>
            </a:fld>
            <a:endParaRPr lang="es-ES_tradnl"/>
          </a:p>
        </p:txBody>
      </p:sp>
    </p:spTree>
    <p:extLst>
      <p:ext uri="{BB962C8B-B14F-4D97-AF65-F5344CB8AC3E}">
        <p14:creationId xmlns:p14="http://schemas.microsoft.com/office/powerpoint/2010/main" val="116738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0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15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5"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C5D90ACC-FC6D-4905-82E3-17F3B2229DE9}" type="slidenum">
              <a:rPr lang="es-ES"/>
              <a:pPr/>
              <a:t>‹Nº›</a:t>
            </a:fld>
            <a:endParaRPr lang="es-ES"/>
          </a:p>
        </p:txBody>
      </p:sp>
    </p:spTree>
    <p:extLst>
      <p:ext uri="{BB962C8B-B14F-4D97-AF65-F5344CB8AC3E}">
        <p14:creationId xmlns:p14="http://schemas.microsoft.com/office/powerpoint/2010/main" val="25650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9167" y="123826"/>
            <a:ext cx="9613900" cy="447675"/>
          </a:xfrm>
          <a:prstGeom prst="rect">
            <a:avLst/>
          </a:prstGeom>
        </p:spPr>
        <p:txBody>
          <a:bodyPr/>
          <a:lstStyle/>
          <a:p>
            <a:r>
              <a:rPr lang="es-ES" dirty="0"/>
              <a:t>Haga clic para modificar el estilo de título del patrón</a:t>
            </a:r>
          </a:p>
        </p:txBody>
      </p:sp>
      <p:sp>
        <p:nvSpPr>
          <p:cNvPr id="3" name="2 Marcador de contenido"/>
          <p:cNvSpPr>
            <a:spLocks noGrp="1"/>
          </p:cNvSpPr>
          <p:nvPr>
            <p:ph idx="1"/>
          </p:nvPr>
        </p:nvSpPr>
        <p:spPr>
          <a:xfrm>
            <a:off x="719667" y="889000"/>
            <a:ext cx="10998200" cy="5221288"/>
          </a:xfrm>
          <a:prstGeom prst="rect">
            <a:avLst/>
          </a:prstGeom>
        </p:spPr>
        <p:txBody>
          <a:bodyPr/>
          <a:lstStyle>
            <a:lvl1pPr>
              <a:defRPr sz="2400"/>
            </a:lvl1pPr>
            <a:lvl2pPr>
              <a:defRPr sz="2400"/>
            </a:lvl2pPr>
            <a:lvl3pPr>
              <a:defRPr sz="2000"/>
            </a:lvl3pPr>
            <a:lvl4pPr>
              <a:defRPr sz="2000"/>
            </a:lvl4pPr>
            <a:lvl5pPr>
              <a:defRPr sz="20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5"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67A2B046-97A1-4803-9AD7-06A134449AEB}" type="slidenum">
              <a:rPr lang="es-ES"/>
              <a:pPr/>
              <a:t>‹Nº›</a:t>
            </a:fld>
            <a:endParaRPr lang="es-ES"/>
          </a:p>
        </p:txBody>
      </p:sp>
    </p:spTree>
    <p:extLst>
      <p:ext uri="{BB962C8B-B14F-4D97-AF65-F5344CB8AC3E}">
        <p14:creationId xmlns:p14="http://schemas.microsoft.com/office/powerpoint/2010/main" val="24076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8"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3A367289-F0B2-4E73-9302-DCC947D5FC1C}" type="slidenum">
              <a:rPr lang="es-ES"/>
              <a:pPr/>
              <a:t>‹Nº›</a:t>
            </a:fld>
            <a:endParaRPr lang="es-ES"/>
          </a:p>
        </p:txBody>
      </p:sp>
    </p:spTree>
    <p:extLst>
      <p:ext uri="{BB962C8B-B14F-4D97-AF65-F5344CB8AC3E}">
        <p14:creationId xmlns:p14="http://schemas.microsoft.com/office/powerpoint/2010/main" val="91803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64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extLst>
      <p:ext uri="{BB962C8B-B14F-4D97-AF65-F5344CB8AC3E}">
        <p14:creationId xmlns:p14="http://schemas.microsoft.com/office/powerpoint/2010/main" val="264595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8600"/>
            <a:ext cx="10515600" cy="742949"/>
          </a:xfrm>
          <a:prstGeom prst="rect">
            <a:avLst/>
          </a:prstGeom>
        </p:spPr>
        <p:txBody>
          <a:bodyPr/>
          <a:lstStyle>
            <a:lvl1pPr>
              <a:defRPr b="1">
                <a:solidFill>
                  <a:srgbClr val="FF0000"/>
                </a:solidFill>
              </a:defRPr>
            </a:lvl1pPr>
          </a:lstStyle>
          <a:p>
            <a:r>
              <a:rPr lang="es-ES_tradnl" dirty="0"/>
              <a:t>Clic para editar título</a:t>
            </a:r>
          </a:p>
        </p:txBody>
      </p:sp>
      <p:sp>
        <p:nvSpPr>
          <p:cNvPr id="3" name="Marcador de contenido 2"/>
          <p:cNvSpPr>
            <a:spLocks noGrp="1"/>
          </p:cNvSpPr>
          <p:nvPr>
            <p:ph idx="1"/>
          </p:nvPr>
        </p:nvSpPr>
        <p:spPr>
          <a:xfrm>
            <a:off x="895350" y="1194593"/>
            <a:ext cx="10820400" cy="4938713"/>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11/01/2021</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Diseño personalizado">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4241" y="54290"/>
            <a:ext cx="9516107" cy="410247"/>
          </a:xfrm>
          <a:prstGeom prst="rect">
            <a:avLst/>
          </a:prstGeom>
        </p:spPr>
        <p:txBody>
          <a:bodyPr anchor="ctr"/>
          <a:lstStyle>
            <a:lvl1pPr algn="l">
              <a:defRPr sz="2400" b="1">
                <a:solidFill>
                  <a:srgbClr val="DE3831"/>
                </a:solidFill>
              </a:defRPr>
            </a:lvl1pPr>
          </a:lstStyle>
          <a:p>
            <a:r>
              <a:rPr lang="es-ES_tradnl" dirty="0"/>
              <a:t>CLICK TO EDIT TITLE</a:t>
            </a:r>
            <a:endParaRPr lang="en-US" dirty="0"/>
          </a:p>
        </p:txBody>
      </p:sp>
      <p:sp>
        <p:nvSpPr>
          <p:cNvPr id="4" name="Subtitle 2"/>
          <p:cNvSpPr>
            <a:spLocks noGrp="1"/>
          </p:cNvSpPr>
          <p:nvPr>
            <p:ph type="subTitle" idx="1" hasCustomPrompt="1"/>
          </p:nvPr>
        </p:nvSpPr>
        <p:spPr>
          <a:xfrm>
            <a:off x="1014241" y="570272"/>
            <a:ext cx="9516107" cy="386228"/>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DE383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change the subtitle</a:t>
            </a:r>
          </a:p>
        </p:txBody>
      </p:sp>
      <p:sp>
        <p:nvSpPr>
          <p:cNvPr id="5" name="Marcador de texto 13"/>
          <p:cNvSpPr>
            <a:spLocks noGrp="1"/>
          </p:cNvSpPr>
          <p:nvPr>
            <p:ph type="body" sz="quarter" idx="10" hasCustomPrompt="1"/>
          </p:nvPr>
        </p:nvSpPr>
        <p:spPr>
          <a:xfrm>
            <a:off x="327546" y="1717675"/>
            <a:ext cx="5681138" cy="458470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706F6F"/>
                </a:solidFill>
              </a:defRPr>
            </a:lvl1pPr>
            <a:lvl2pPr marL="685800" indent="-342900">
              <a:buClr>
                <a:schemeClr val="bg2">
                  <a:lumMod val="25000"/>
                </a:schemeClr>
              </a:buClr>
              <a:buFont typeface="Trebuchet MS" panose="020B0603020202020204" pitchFamily="34" charset="0"/>
              <a:buChar char="–"/>
              <a:defRPr sz="2000">
                <a:solidFill>
                  <a:schemeClr val="bg2">
                    <a:lumMod val="50000"/>
                  </a:schemeClr>
                </a:solidFill>
              </a:defRPr>
            </a:lvl2pPr>
            <a:lvl3pPr>
              <a:defRPr sz="1400"/>
            </a:lvl3pPr>
            <a:lvl4pPr>
              <a:defRPr sz="1400"/>
            </a:lvl4pPr>
            <a:lvl5pPr>
              <a:defRPr sz="1400"/>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noProof="0" dirty="0"/>
              <a:t>Click to modify the text</a:t>
            </a:r>
          </a:p>
        </p:txBody>
      </p:sp>
      <p:sp>
        <p:nvSpPr>
          <p:cNvPr id="6" name="CuadroTexto 5"/>
          <p:cNvSpPr txBox="1"/>
          <p:nvPr userDrawn="1"/>
        </p:nvSpPr>
        <p:spPr>
          <a:xfrm>
            <a:off x="9922478" y="6451198"/>
            <a:ext cx="1804816" cy="246221"/>
          </a:xfrm>
          <a:prstGeom prst="rect">
            <a:avLst/>
          </a:prstGeom>
          <a:noFill/>
        </p:spPr>
        <p:txBody>
          <a:bodyPr wrap="square" rtlCol="0">
            <a:spAutoFit/>
          </a:bodyPr>
          <a:lstStyle/>
          <a:p>
            <a:pPr algn="r"/>
            <a:r>
              <a:rPr lang="en-US" sz="1000" dirty="0"/>
              <a:t>Internal use</a:t>
            </a:r>
          </a:p>
        </p:txBody>
      </p:sp>
      <p:sp>
        <p:nvSpPr>
          <p:cNvPr id="7" name="Slide Number Placeholder 4"/>
          <p:cNvSpPr>
            <a:spLocks noGrp="1"/>
          </p:cNvSpPr>
          <p:nvPr>
            <p:ph type="sldNum" sz="quarter" idx="12"/>
          </p:nvPr>
        </p:nvSpPr>
        <p:spPr>
          <a:xfrm>
            <a:off x="12356" y="6370253"/>
            <a:ext cx="560850" cy="365125"/>
          </a:xfrm>
          <a:prstGeom prst="rect">
            <a:avLst/>
          </a:prstGeom>
        </p:spPr>
        <p:txBody>
          <a:bodyPr/>
          <a:lstStyle>
            <a:lvl1pPr algn="l">
              <a:defRPr sz="1200">
                <a:solidFill>
                  <a:srgbClr val="DE3831"/>
                </a:solidFill>
              </a:defRPr>
            </a:lvl1pPr>
          </a:lstStyle>
          <a:p>
            <a:fld id="{E29469E3-F7C2-0343-AD03-CE704401D5F1}" type="slidenum">
              <a:rPr lang="en-US" smtClean="0"/>
              <a:pPr/>
              <a:t>‹Nº›</a:t>
            </a:fld>
            <a:endParaRPr lang="en-US" dirty="0"/>
          </a:p>
        </p:txBody>
      </p:sp>
      <p:sp>
        <p:nvSpPr>
          <p:cNvPr id="9" name="Marcador de texto 13"/>
          <p:cNvSpPr>
            <a:spLocks noGrp="1"/>
          </p:cNvSpPr>
          <p:nvPr>
            <p:ph type="body" sz="quarter" idx="13" hasCustomPrompt="1"/>
          </p:nvPr>
        </p:nvSpPr>
        <p:spPr>
          <a:xfrm>
            <a:off x="6485893" y="1717675"/>
            <a:ext cx="5130920" cy="45847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706F6F"/>
                </a:solidFill>
              </a:defRPr>
            </a:lvl1pPr>
            <a:lvl2pPr>
              <a:defRPr sz="1400"/>
            </a:lvl2pPr>
            <a:lvl3pPr>
              <a:defRPr sz="1400"/>
            </a:lvl3pPr>
            <a:lvl4pPr>
              <a:defRPr sz="1400"/>
            </a:lvl4pPr>
            <a:lvl5pPr>
              <a:defRPr sz="14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modify the text</a:t>
            </a:r>
          </a:p>
        </p:txBody>
      </p:sp>
      <p:sp>
        <p:nvSpPr>
          <p:cNvPr id="10" name="Rectángulo 9"/>
          <p:cNvSpPr/>
          <p:nvPr userDrawn="1"/>
        </p:nvSpPr>
        <p:spPr>
          <a:xfrm>
            <a:off x="0" y="-18571"/>
            <a:ext cx="1014241" cy="1008412"/>
          </a:xfrm>
          <a:prstGeom prst="rect">
            <a:avLst/>
          </a:prstGeom>
          <a:solidFill>
            <a:srgbClr val="DE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1593" y="33858"/>
            <a:ext cx="543663" cy="536414"/>
          </a:xfrm>
          <a:prstGeom prst="rect">
            <a:avLst/>
          </a:prstGeom>
        </p:spPr>
      </p:pic>
    </p:spTree>
    <p:extLst>
      <p:ext uri="{BB962C8B-B14F-4D97-AF65-F5344CB8AC3E}">
        <p14:creationId xmlns:p14="http://schemas.microsoft.com/office/powerpoint/2010/main" val="417132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1" y="449025"/>
            <a:ext cx="7055717" cy="591367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399" y="5550997"/>
            <a:ext cx="3742944" cy="428275"/>
          </a:xfrm>
          <a:prstGeom prst="rect">
            <a:avLst/>
          </a:prstGeom>
        </p:spPr>
      </p:pic>
      <p:sp>
        <p:nvSpPr>
          <p:cNvPr id="10" name="CuadroTexto 9"/>
          <p:cNvSpPr txBox="1"/>
          <p:nvPr userDrawn="1"/>
        </p:nvSpPr>
        <p:spPr>
          <a:xfrm>
            <a:off x="660398" y="965175"/>
            <a:ext cx="4051301" cy="1200329"/>
          </a:xfrm>
          <a:prstGeom prst="rect">
            <a:avLst/>
          </a:prstGeom>
          <a:noFill/>
        </p:spPr>
        <p:txBody>
          <a:bodyPr wrap="square" rtlCol="0">
            <a:spAutoFit/>
          </a:bodyPr>
          <a:lstStyle/>
          <a:p>
            <a:r>
              <a:rPr lang="es-ES_tradnl" sz="3600" b="1" dirty="0" err="1">
                <a:latin typeface="Futura Medium" charset="0"/>
                <a:ea typeface="Futura Medium" charset="0"/>
                <a:cs typeface="Futura Medium" charset="0"/>
              </a:rPr>
              <a:t>Presentation</a:t>
            </a:r>
            <a:r>
              <a:rPr lang="es-ES_tradnl" sz="3600" b="1" baseline="0" dirty="0">
                <a:latin typeface="Futura Medium" charset="0"/>
                <a:ea typeface="Futura Medium" charset="0"/>
                <a:cs typeface="Futura Medium" charset="0"/>
              </a:rPr>
              <a:t> </a:t>
            </a:r>
          </a:p>
          <a:p>
            <a:r>
              <a:rPr lang="es-ES_tradnl" sz="3600" b="1" baseline="0" dirty="0" err="1">
                <a:latin typeface="Futura Medium" charset="0"/>
                <a:ea typeface="Futura Medium" charset="0"/>
                <a:cs typeface="Futura Medium" charset="0"/>
              </a:rPr>
              <a:t>title</a:t>
            </a:r>
            <a:endParaRPr lang="es-ES_tradnl" sz="3600" b="1" dirty="0">
              <a:latin typeface="Futura Medium" charset="0"/>
              <a:ea typeface="Futura Medium" charset="0"/>
              <a:cs typeface="Futura Medium" charset="0"/>
            </a:endParaRPr>
          </a:p>
        </p:txBody>
      </p:sp>
      <p:sp>
        <p:nvSpPr>
          <p:cNvPr id="11" name="CuadroTexto 10"/>
          <p:cNvSpPr txBox="1"/>
          <p:nvPr userDrawn="1"/>
        </p:nvSpPr>
        <p:spPr>
          <a:xfrm>
            <a:off x="673099" y="2450821"/>
            <a:ext cx="4978401" cy="461665"/>
          </a:xfrm>
          <a:prstGeom prst="rect">
            <a:avLst/>
          </a:prstGeom>
          <a:noFill/>
        </p:spPr>
        <p:txBody>
          <a:bodyPr wrap="square" rtlCol="0">
            <a:spAutoFit/>
          </a:bodyPr>
          <a:lstStyle/>
          <a:p>
            <a:r>
              <a:rPr lang="es-ES_tradnl" sz="2400" b="1" dirty="0" err="1">
                <a:latin typeface="Futura Medium" charset="0"/>
                <a:ea typeface="Futura Medium" charset="0"/>
                <a:cs typeface="Futura Medium" charset="0"/>
              </a:rPr>
              <a:t>Presentation</a:t>
            </a:r>
            <a:r>
              <a:rPr lang="es-ES_tradnl" sz="2400" b="1" dirty="0">
                <a:latin typeface="Futura Medium" charset="0"/>
                <a:ea typeface="Futura Medium" charset="0"/>
                <a:cs typeface="Futura Medium" charset="0"/>
              </a:rPr>
              <a:t> </a:t>
            </a:r>
            <a:r>
              <a:rPr lang="es-ES_tradnl" sz="2400" b="1" baseline="0" dirty="0" err="1">
                <a:latin typeface="Futura Medium" charset="0"/>
                <a:ea typeface="Futura Medium" charset="0"/>
                <a:cs typeface="Futura Medium" charset="0"/>
              </a:rPr>
              <a:t>Subtitle</a:t>
            </a:r>
            <a:endParaRPr lang="es-ES_tradnl" sz="2400" b="1" dirty="0">
              <a:latin typeface="Futura Medium" charset="0"/>
              <a:ea typeface="Futura Medium" charset="0"/>
              <a:cs typeface="Futura Medium" charset="0"/>
            </a:endParaRPr>
          </a:p>
        </p:txBody>
      </p:sp>
      <p:sp>
        <p:nvSpPr>
          <p:cNvPr id="12" name="CuadroTexto 11"/>
          <p:cNvSpPr txBox="1"/>
          <p:nvPr userDrawn="1"/>
        </p:nvSpPr>
        <p:spPr>
          <a:xfrm>
            <a:off x="685800" y="4433021"/>
            <a:ext cx="4978401" cy="338554"/>
          </a:xfrm>
          <a:prstGeom prst="rect">
            <a:avLst/>
          </a:prstGeom>
          <a:noFill/>
        </p:spPr>
        <p:txBody>
          <a:bodyPr wrap="square" rtlCol="0">
            <a:spAutoFit/>
          </a:bodyPr>
          <a:lstStyle/>
          <a:p>
            <a:r>
              <a:rPr lang="es-ES_tradnl" sz="1600" b="1" dirty="0" err="1">
                <a:latin typeface="Futura Medium" charset="0"/>
                <a:ea typeface="Futura Medium" charset="0"/>
                <a:cs typeface="Futura Medium" charset="0"/>
              </a:rPr>
              <a:t>Name</a:t>
            </a:r>
            <a:r>
              <a:rPr lang="es-ES_tradnl" sz="1600" b="1" dirty="0">
                <a:latin typeface="Futura Medium" charset="0"/>
                <a:ea typeface="Futura Medium" charset="0"/>
                <a:cs typeface="Futura Medium" charset="0"/>
              </a:rPr>
              <a:t> </a:t>
            </a:r>
            <a:r>
              <a:rPr lang="es-ES_tradnl" sz="1600" b="1" dirty="0" err="1">
                <a:latin typeface="Futura Medium" charset="0"/>
                <a:ea typeface="Futura Medium" charset="0"/>
                <a:cs typeface="Futura Medium" charset="0"/>
              </a:rPr>
              <a:t>Surname</a:t>
            </a:r>
            <a:endParaRPr lang="es-ES_tradnl" sz="1600" b="1" dirty="0">
              <a:latin typeface="Futura Medium" charset="0"/>
              <a:ea typeface="Futura Medium" charset="0"/>
              <a:cs typeface="Futura Medium" charset="0"/>
            </a:endParaRPr>
          </a:p>
        </p:txBody>
      </p:sp>
      <p:sp>
        <p:nvSpPr>
          <p:cNvPr id="13" name="CuadroTexto 12"/>
          <p:cNvSpPr txBox="1"/>
          <p:nvPr userDrawn="1"/>
        </p:nvSpPr>
        <p:spPr>
          <a:xfrm>
            <a:off x="685799" y="4827684"/>
            <a:ext cx="4978401" cy="338554"/>
          </a:xfrm>
          <a:prstGeom prst="rect">
            <a:avLst/>
          </a:prstGeom>
          <a:noFill/>
        </p:spPr>
        <p:txBody>
          <a:bodyPr wrap="square" rtlCol="0">
            <a:spAutoFit/>
          </a:bodyPr>
          <a:lstStyle/>
          <a:p>
            <a:r>
              <a:rPr lang="es-ES_tradnl" sz="1600" b="1" dirty="0">
                <a:latin typeface="Futura Medium" charset="0"/>
                <a:ea typeface="Futura Medium" charset="0"/>
                <a:cs typeface="Futura Medium" charset="0"/>
              </a:rPr>
              <a:t>Date</a:t>
            </a:r>
          </a:p>
        </p:txBody>
      </p: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31718" y="5666046"/>
            <a:ext cx="2721305" cy="696654"/>
          </a:xfrm>
          <a:prstGeom prst="rect">
            <a:avLst/>
          </a:prstGeom>
        </p:spPr>
      </p:pic>
    </p:spTree>
    <p:extLst>
      <p:ext uri="{BB962C8B-B14F-4D97-AF65-F5344CB8AC3E}">
        <p14:creationId xmlns:p14="http://schemas.microsoft.com/office/powerpoint/2010/main" val="159927786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1" y="449025"/>
            <a:ext cx="7055717" cy="59136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0399" y="5550997"/>
            <a:ext cx="3742944" cy="428275"/>
          </a:xfrm>
          <a:prstGeom prst="rect">
            <a:avLst/>
          </a:prstGeom>
        </p:spPr>
      </p:pic>
      <p:pic>
        <p:nvPicPr>
          <p:cNvPr id="6" name="Imagen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31718" y="5666046"/>
            <a:ext cx="2721305" cy="696654"/>
          </a:xfrm>
          <a:prstGeom prst="rect">
            <a:avLst/>
          </a:prstGeom>
        </p:spPr>
      </p:pic>
    </p:spTree>
    <p:extLst>
      <p:ext uri="{BB962C8B-B14F-4D97-AF65-F5344CB8AC3E}">
        <p14:creationId xmlns:p14="http://schemas.microsoft.com/office/powerpoint/2010/main" val="646649813"/>
      </p:ext>
    </p:extLst>
  </p:cSld>
  <p:clrMap bg1="lt1" tx1="dk1" bg2="lt2" tx2="dk2" accent1="accent1" accent2="accent2" accent3="accent3" accent4="accent4" accent5="accent5" accent6="accent6" hlink="hlink" folHlink="folHlink"/>
  <p:sldLayoutIdLst>
    <p:sldLayoutId id="214748366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9">
            <a:extLst>
              <a:ext uri="{28A0092B-C50C-407E-A947-70E740481C1C}">
                <a14:useLocalDpi xmlns:a14="http://schemas.microsoft.com/office/drawing/2010/main" val="0"/>
              </a:ext>
            </a:extLst>
          </a:blip>
          <a:srcRect r="72792"/>
          <a:stretch/>
        </p:blipFill>
        <p:spPr>
          <a:xfrm>
            <a:off x="11204448" y="193488"/>
            <a:ext cx="701040" cy="771687"/>
          </a:xfrm>
          <a:prstGeom prst="rect">
            <a:avLst/>
          </a:prstGeom>
        </p:spPr>
      </p:pic>
      <p:pic>
        <p:nvPicPr>
          <p:cNvPr id="2" name="Imagen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730" y="5703299"/>
            <a:ext cx="1200912" cy="1243584"/>
          </a:xfrm>
          <a:prstGeom prst="rect">
            <a:avLst/>
          </a:prstGeom>
        </p:spPr>
      </p:pic>
    </p:spTree>
    <p:extLst>
      <p:ext uri="{BB962C8B-B14F-4D97-AF65-F5344CB8AC3E}">
        <p14:creationId xmlns:p14="http://schemas.microsoft.com/office/powerpoint/2010/main" val="1315798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6">
            <a:extLst>
              <a:ext uri="{28A0092B-C50C-407E-A947-70E740481C1C}">
                <a14:useLocalDpi xmlns:a14="http://schemas.microsoft.com/office/drawing/2010/main" val="0"/>
              </a:ext>
            </a:extLst>
          </a:blip>
          <a:srcRect l="18532" r="-516"/>
          <a:stretch/>
        </p:blipFill>
        <p:spPr>
          <a:xfrm rot="5400000">
            <a:off x="1016508" y="-53340"/>
            <a:ext cx="4773168" cy="4879848"/>
          </a:xfrm>
          <a:prstGeom prst="rect">
            <a:avLst/>
          </a:prstGeom>
        </p:spPr>
      </p:pic>
      <p:pic>
        <p:nvPicPr>
          <p:cNvPr id="5" name="Imagen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1620" y="3393013"/>
            <a:ext cx="3742944" cy="428275"/>
          </a:xfrm>
          <a:prstGeom prst="rect">
            <a:avLst/>
          </a:prstGeom>
        </p:spPr>
      </p:pic>
      <p:pic>
        <p:nvPicPr>
          <p:cNvPr id="2" name="Imagen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1726" y="5284101"/>
            <a:ext cx="2605669" cy="667051"/>
          </a:xfrm>
          <a:prstGeom prst="rect">
            <a:avLst/>
          </a:prstGeom>
        </p:spPr>
      </p:pic>
    </p:spTree>
    <p:extLst>
      <p:ext uri="{BB962C8B-B14F-4D97-AF65-F5344CB8AC3E}">
        <p14:creationId xmlns:p14="http://schemas.microsoft.com/office/powerpoint/2010/main" val="65231416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136283" y="457996"/>
            <a:ext cx="7055717" cy="5913675"/>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513" y="5518134"/>
            <a:ext cx="3742944" cy="4282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161" y="5658537"/>
            <a:ext cx="2215376" cy="567136"/>
          </a:xfrm>
          <a:prstGeom prst="rect">
            <a:avLst/>
          </a:prstGeom>
        </p:spPr>
      </p:pic>
    </p:spTree>
    <p:extLst>
      <p:ext uri="{BB962C8B-B14F-4D97-AF65-F5344CB8AC3E}">
        <p14:creationId xmlns:p14="http://schemas.microsoft.com/office/powerpoint/2010/main" val="153529953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mckinsey.com/insights/business_technology/disruptive_technologies%5Cnhttp:/www.chrysalixevc.com/pdfs/mckinsey_may2013.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9694E2-A2A6-457E-91DF-85C75C991D54}"/>
              </a:ext>
            </a:extLst>
          </p:cNvPr>
          <p:cNvSpPr txBox="1"/>
          <p:nvPr/>
        </p:nvSpPr>
        <p:spPr>
          <a:xfrm>
            <a:off x="680884" y="1885335"/>
            <a:ext cx="683587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Calibri Light"/>
              </a:rPr>
              <a:t>IM_06 </a:t>
            </a:r>
          </a:p>
          <a:p>
            <a:r>
              <a:rPr lang="en-US" sz="4400" b="1" dirty="0">
                <a:solidFill>
                  <a:schemeClr val="bg1"/>
                </a:solidFill>
                <a:latin typeface="Calibri Light"/>
              </a:rPr>
              <a:t>Digital Transformation</a:t>
            </a:r>
            <a:endParaRPr lang="es-ES" sz="4400" dirty="0"/>
          </a:p>
        </p:txBody>
      </p:sp>
      <p:pic>
        <p:nvPicPr>
          <p:cNvPr id="37" name="Imagen 37">
            <a:extLst>
              <a:ext uri="{FF2B5EF4-FFF2-40B4-BE49-F238E27FC236}">
                <a16:creationId xmlns:a16="http://schemas.microsoft.com/office/drawing/2014/main" id="{B6045495-3508-43D0-964D-693BDF62A8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5529" y="608373"/>
            <a:ext cx="3898490" cy="4891547"/>
          </a:xfrm>
          <a:prstGeom prst="rect">
            <a:avLst/>
          </a:prstGeom>
        </p:spPr>
      </p:pic>
    </p:spTree>
    <p:extLst>
      <p:ext uri="{BB962C8B-B14F-4D97-AF65-F5344CB8AC3E}">
        <p14:creationId xmlns:p14="http://schemas.microsoft.com/office/powerpoint/2010/main" val="71734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C30F2-E3CD-4ED0-8DA5-42B304AC62BC}"/>
              </a:ext>
            </a:extLst>
          </p:cNvPr>
          <p:cNvSpPr>
            <a:spLocks noGrp="1"/>
          </p:cNvSpPr>
          <p:nvPr>
            <p:ph type="title"/>
          </p:nvPr>
        </p:nvSpPr>
        <p:spPr/>
        <p:txBody>
          <a:bodyPr/>
          <a:lstStyle/>
          <a:p>
            <a:r>
              <a:rPr lang="es-ES" dirty="0"/>
              <a:t>3. …. Smart </a:t>
            </a:r>
            <a:r>
              <a:rPr lang="es-ES" dirty="0" err="1"/>
              <a:t>cities</a:t>
            </a:r>
            <a:endParaRPr lang="en-US" dirty="0"/>
          </a:p>
        </p:txBody>
      </p:sp>
      <p:sp>
        <p:nvSpPr>
          <p:cNvPr id="3" name="Marcador de contenido 2">
            <a:extLst>
              <a:ext uri="{FF2B5EF4-FFF2-40B4-BE49-F238E27FC236}">
                <a16:creationId xmlns:a16="http://schemas.microsoft.com/office/drawing/2014/main" id="{86C463BF-C39D-4BAC-BF57-5061D8CD8850}"/>
              </a:ext>
            </a:extLst>
          </p:cNvPr>
          <p:cNvSpPr>
            <a:spLocks noGrp="1"/>
          </p:cNvSpPr>
          <p:nvPr>
            <p:ph idx="1"/>
          </p:nvPr>
        </p:nvSpPr>
        <p:spPr>
          <a:xfrm>
            <a:off x="1073727" y="5486544"/>
            <a:ext cx="10820400" cy="1534752"/>
          </a:xfrm>
        </p:spPr>
        <p:txBody>
          <a:bodyPr/>
          <a:lstStyle/>
          <a:p>
            <a:pPr marL="0" indent="0">
              <a:lnSpc>
                <a:spcPct val="107000"/>
              </a:lnSpc>
              <a:spcAft>
                <a:spcPts val="800"/>
              </a:spcAft>
              <a:buNone/>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Concepts such as Smart </a:t>
            </a:r>
            <a:r>
              <a:rPr lang="en-US" sz="1800" dirty="0">
                <a:latin typeface="Calibri" panose="020F0502020204030204" pitchFamily="34" charset="0"/>
                <a:ea typeface="Yu Mincho" panose="02020400000000000000" pitchFamily="18" charset="-128"/>
                <a:cs typeface="Times New Roman" panose="02020603050405020304" pitchFamily="18" charset="0"/>
              </a:rPr>
              <a:t>C</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ities have emerged facilitated by the use of IoT, sensors and AI. </a:t>
            </a:r>
            <a:r>
              <a:rPr lang="en-US" sz="1800" dirty="0">
                <a:latin typeface="Calibri" panose="020F0502020204030204" pitchFamily="34" charset="0"/>
                <a:ea typeface="Yu Mincho" panose="02020400000000000000" pitchFamily="18" charset="-128"/>
                <a:cs typeface="Times New Roman" panose="02020603050405020304" pitchFamily="18" charset="0"/>
              </a:rPr>
              <a:t>Smart c</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ities interpret the new information </a:t>
            </a:r>
            <a:r>
              <a:rPr lang="en-US" sz="1800" dirty="0">
                <a:latin typeface="Calibri" panose="020F0502020204030204" pitchFamily="34" charset="0"/>
                <a:ea typeface="Yu Mincho" panose="02020400000000000000" pitchFamily="18" charset="-128"/>
                <a:cs typeface="Times New Roman" panose="02020603050405020304" pitchFamily="18" charset="0"/>
              </a:rPr>
              <a:t>available through thousands of devices to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facilitate the daily life of locals and visitors, by designing new forms of transport (smart mobility), environmental conservation, governance, economy, living, In a similar way, we could refer to smart destinations, smart health control, smart buildings, or smart energy systems.</a:t>
            </a:r>
          </a:p>
          <a:p>
            <a:endParaRPr lang="en-US" dirty="0"/>
          </a:p>
        </p:txBody>
      </p:sp>
      <p:pic>
        <p:nvPicPr>
          <p:cNvPr id="4" name="Picture 2" descr="Resultado de imagen de ciudad inteligente onsti">
            <a:extLst>
              <a:ext uri="{FF2B5EF4-FFF2-40B4-BE49-F238E27FC236}">
                <a16:creationId xmlns:a16="http://schemas.microsoft.com/office/drawing/2014/main" id="{E55D3529-06A6-4541-B5D5-7999C51EB3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9591" y="971548"/>
            <a:ext cx="9732818" cy="4514995"/>
          </a:xfrm>
          <a:prstGeom prst="rect">
            <a:avLst/>
          </a:prstGeom>
          <a:noFill/>
        </p:spPr>
      </p:pic>
    </p:spTree>
    <p:extLst>
      <p:ext uri="{BB962C8B-B14F-4D97-AF65-F5344CB8AC3E}">
        <p14:creationId xmlns:p14="http://schemas.microsoft.com/office/powerpoint/2010/main" val="15633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1E99C1-DAD7-4D18-AF33-F7D551004D6B}"/>
              </a:ext>
            </a:extLst>
          </p:cNvPr>
          <p:cNvPicPr>
            <a:picLocks noChangeAspect="1"/>
          </p:cNvPicPr>
          <p:nvPr/>
        </p:nvPicPr>
        <p:blipFill>
          <a:blip r:embed="rId2"/>
          <a:stretch>
            <a:fillRect/>
          </a:stretch>
        </p:blipFill>
        <p:spPr>
          <a:xfrm>
            <a:off x="5515784" y="1745672"/>
            <a:ext cx="6357561" cy="4177169"/>
          </a:xfrm>
          <a:prstGeom prst="rect">
            <a:avLst/>
          </a:prstGeom>
        </p:spPr>
      </p:pic>
      <p:sp>
        <p:nvSpPr>
          <p:cNvPr id="2" name="Título 1">
            <a:extLst>
              <a:ext uri="{FF2B5EF4-FFF2-40B4-BE49-F238E27FC236}">
                <a16:creationId xmlns:a16="http://schemas.microsoft.com/office/drawing/2014/main" id="{0365DADF-E9F7-4A47-BABC-58EAFCBEF110}"/>
              </a:ext>
            </a:extLst>
          </p:cNvPr>
          <p:cNvSpPr>
            <a:spLocks noGrp="1"/>
          </p:cNvSpPr>
          <p:nvPr>
            <p:ph type="title"/>
          </p:nvPr>
        </p:nvSpPr>
        <p:spPr/>
        <p:txBody>
          <a:bodyPr/>
          <a:lstStyle/>
          <a:p>
            <a:r>
              <a:rPr lang="es-ES" sz="3500"/>
              <a:t>4. </a:t>
            </a:r>
            <a:r>
              <a:rPr lang="en-US" sz="3500"/>
              <a:t>What role for human beings in Digital Transformation?</a:t>
            </a:r>
            <a:endParaRPr lang="en-US" sz="3500" dirty="0"/>
          </a:p>
        </p:txBody>
      </p:sp>
      <p:sp>
        <p:nvSpPr>
          <p:cNvPr id="3" name="Marcador de contenido 2">
            <a:extLst>
              <a:ext uri="{FF2B5EF4-FFF2-40B4-BE49-F238E27FC236}">
                <a16:creationId xmlns:a16="http://schemas.microsoft.com/office/drawing/2014/main" id="{6305DA66-8754-4117-BFFA-64190F6D1B42}"/>
              </a:ext>
            </a:extLst>
          </p:cNvPr>
          <p:cNvSpPr>
            <a:spLocks noGrp="1"/>
          </p:cNvSpPr>
          <p:nvPr>
            <p:ph idx="1"/>
          </p:nvPr>
        </p:nvSpPr>
        <p:spPr>
          <a:xfrm>
            <a:off x="838201" y="1416266"/>
            <a:ext cx="5618018" cy="4938713"/>
          </a:xfrm>
        </p:spPr>
        <p:txBody>
          <a:bodyPr/>
          <a:lstStyle/>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use of digital technologies is an integrating part of digital transformation, but it is not the only thing. It is also necessary to carry out the cultural transformations that digitization brings about, since it is a new way of living, working and relating; it is a cultural change produced by the current revolution, which is transforming society, business models and Administrations.</a:t>
            </a:r>
          </a:p>
          <a:p>
            <a:pPr marL="0" indent="0">
              <a:lnSpc>
                <a:spcPct val="107000"/>
              </a:lnSpc>
              <a:spcAft>
                <a:spcPts val="800"/>
              </a:spcAft>
              <a:buNone/>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In the slides that follow, we are going to analyze:</a:t>
            </a:r>
          </a:p>
          <a:p>
            <a:pPr marL="342900" indent="-342900">
              <a:lnSpc>
                <a:spcPct val="107000"/>
              </a:lnSpc>
              <a:spcAft>
                <a:spcPts val="800"/>
              </a:spcAft>
              <a:buFont typeface="+mj-lt"/>
              <a:buAutoNum type="arabicPeriod"/>
            </a:pPr>
            <a:r>
              <a:rPr lang="en-US" sz="1800" dirty="0">
                <a:latin typeface="Calibri" panose="020F0502020204030204" pitchFamily="34" charset="0"/>
                <a:ea typeface="Yu Mincho" panose="02020400000000000000" pitchFamily="18" charset="-128"/>
                <a:cs typeface="Times New Roman" panose="02020603050405020304" pitchFamily="18" charset="0"/>
              </a:rPr>
              <a:t>The future of jobs in the digital economy</a:t>
            </a:r>
          </a:p>
          <a:p>
            <a:pPr marL="342900" indent="-342900">
              <a:lnSpc>
                <a:spcPct val="107000"/>
              </a:lnSpc>
              <a:spcAft>
                <a:spcPts val="800"/>
              </a:spcAft>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changes that are taking place in the values and digital consumer behavior. </a:t>
            </a:r>
          </a:p>
          <a:p>
            <a:pPr marL="0" indent="0">
              <a:buNone/>
            </a:pPr>
            <a:endParaRPr lang="en-US" dirty="0"/>
          </a:p>
        </p:txBody>
      </p:sp>
    </p:spTree>
    <p:extLst>
      <p:ext uri="{BB962C8B-B14F-4D97-AF65-F5344CB8AC3E}">
        <p14:creationId xmlns:p14="http://schemas.microsoft.com/office/powerpoint/2010/main" val="30180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136A8-AE91-4806-9E8F-FDFBA7A341C5}"/>
              </a:ext>
            </a:extLst>
          </p:cNvPr>
          <p:cNvSpPr>
            <a:spLocks noGrp="1"/>
          </p:cNvSpPr>
          <p:nvPr>
            <p:ph type="title"/>
          </p:nvPr>
        </p:nvSpPr>
        <p:spPr/>
        <p:txBody>
          <a:bodyPr/>
          <a:lstStyle/>
          <a:p>
            <a:r>
              <a:rPr lang="es-ES" dirty="0"/>
              <a:t>5. </a:t>
            </a:r>
            <a:r>
              <a:rPr lang="en-US" sz="4400" dirty="0"/>
              <a:t>The future of jobs</a:t>
            </a:r>
            <a:br>
              <a:rPr lang="en-US" sz="4400" dirty="0"/>
            </a:br>
            <a:endParaRPr lang="en-US" dirty="0"/>
          </a:p>
        </p:txBody>
      </p:sp>
      <p:sp>
        <p:nvSpPr>
          <p:cNvPr id="3" name="Marcador de contenido 2">
            <a:extLst>
              <a:ext uri="{FF2B5EF4-FFF2-40B4-BE49-F238E27FC236}">
                <a16:creationId xmlns:a16="http://schemas.microsoft.com/office/drawing/2014/main" id="{38333B18-14E6-4668-B4C7-35E704848E18}"/>
              </a:ext>
            </a:extLst>
          </p:cNvPr>
          <p:cNvSpPr>
            <a:spLocks noGrp="1"/>
          </p:cNvSpPr>
          <p:nvPr>
            <p:ph idx="1"/>
          </p:nvPr>
        </p:nvSpPr>
        <p:spPr>
          <a:xfrm>
            <a:off x="952500" y="1140906"/>
            <a:ext cx="10820400" cy="2045639"/>
          </a:xfrm>
        </p:spPr>
        <p:txBody>
          <a:bodyPr/>
          <a:lstStyle/>
          <a:p>
            <a:pPr>
              <a:lnSpc>
                <a:spcPct val="107000"/>
              </a:lnSpc>
              <a:spcBef>
                <a:spcPts val="200"/>
              </a:spcBef>
            </a:pPr>
            <a:r>
              <a:rPr lang="en-US" sz="1800" b="1" dirty="0">
                <a:solidFill>
                  <a:srgbClr val="FF0000"/>
                </a:solidFill>
                <a:effectLst/>
                <a:latin typeface="Calibri Light" panose="020F0302020204030204" pitchFamily="34" charset="0"/>
                <a:ea typeface="Yu Gothic Light" panose="020B0300000000000000" pitchFamily="34" charset="-128"/>
                <a:cs typeface="Times New Roman" panose="02020603050405020304" pitchFamily="18" charset="0"/>
              </a:rPr>
              <a:t>The Digital Talent Gap.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90% of the jobs of the future will require digital skills, but there is a gap between supply and demand for digital talent that causes, for example, that 900,000 positions in Europe are not covered</a:t>
            </a:r>
          </a:p>
          <a:p>
            <a:pPr>
              <a:lnSpc>
                <a:spcPct val="107000"/>
              </a:lnSpc>
              <a:spcBef>
                <a:spcPts val="200"/>
              </a:spcBef>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We can already find job offers that we did not even imagine months ago, </a:t>
            </a:r>
            <a:r>
              <a:rPr lang="en-US" sz="1800" dirty="0">
                <a:latin typeface="Calibri" panose="020F0502020204030204" pitchFamily="34" charset="0"/>
                <a:ea typeface="Yu Mincho" panose="02020400000000000000" pitchFamily="18" charset="-128"/>
                <a:cs typeface="Times New Roman" panose="02020603050405020304" pitchFamily="18" charset="0"/>
              </a:rPr>
              <a:t>as drone pilots, cryptocurrency regulators, digital theft prevention and recovery officers, </a:t>
            </a:r>
            <a:r>
              <a:rPr lang="en-US" sz="1800" dirty="0" err="1">
                <a:latin typeface="Calibri" panose="020F0502020204030204" pitchFamily="34" charset="0"/>
                <a:ea typeface="Yu Mincho" panose="02020400000000000000" pitchFamily="18" charset="-128"/>
                <a:cs typeface="Times New Roman" panose="02020603050405020304" pitchFamily="18" charset="0"/>
              </a:rPr>
              <a:t>neuroimplants</a:t>
            </a:r>
            <a:r>
              <a:rPr lang="en-US" sz="1800" dirty="0">
                <a:latin typeface="Calibri" panose="020F0502020204030204" pitchFamily="34" charset="0"/>
                <a:ea typeface="Yu Mincho" panose="02020400000000000000" pitchFamily="18" charset="-128"/>
                <a:cs typeface="Times New Roman" panose="02020603050405020304" pitchFamily="18" charset="0"/>
              </a:rPr>
              <a:t>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technicians, AI ethics specialists, etc.</a:t>
            </a:r>
          </a:p>
          <a:p>
            <a:pPr>
              <a:lnSpc>
                <a:spcPct val="107000"/>
              </a:lnSpc>
              <a:spcBef>
                <a:spcPts val="200"/>
              </a:spcBef>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It is impossible to predict what the jobs of the future will be. However, we can get ahead by understanding what the main skills, knowledge and work models. </a:t>
            </a:r>
          </a:p>
          <a:p>
            <a:pPr>
              <a:lnSpc>
                <a:spcPct val="107000"/>
              </a:lnSpc>
              <a:spcBef>
                <a:spcPts val="200"/>
              </a:spcBef>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dirty="0"/>
          </a:p>
        </p:txBody>
      </p:sp>
      <p:sp>
        <p:nvSpPr>
          <p:cNvPr id="5" name="CuadroTexto 4">
            <a:extLst>
              <a:ext uri="{FF2B5EF4-FFF2-40B4-BE49-F238E27FC236}">
                <a16:creationId xmlns:a16="http://schemas.microsoft.com/office/drawing/2014/main" id="{E346679D-FFF1-4C7D-BEF3-659936F391C9}"/>
              </a:ext>
            </a:extLst>
          </p:cNvPr>
          <p:cNvSpPr txBox="1"/>
          <p:nvPr/>
        </p:nvSpPr>
        <p:spPr>
          <a:xfrm>
            <a:off x="12081164" y="5458691"/>
            <a:ext cx="184731" cy="369332"/>
          </a:xfrm>
          <a:prstGeom prst="rect">
            <a:avLst/>
          </a:prstGeom>
          <a:noFill/>
        </p:spPr>
        <p:txBody>
          <a:bodyPr wrap="none" rtlCol="0">
            <a:spAutoFit/>
          </a:bodyPr>
          <a:lstStyle/>
          <a:p>
            <a:endParaRPr lang="en-US" dirty="0"/>
          </a:p>
        </p:txBody>
      </p:sp>
      <p:graphicFrame>
        <p:nvGraphicFramePr>
          <p:cNvPr id="7" name="Diagrama 6">
            <a:extLst>
              <a:ext uri="{FF2B5EF4-FFF2-40B4-BE49-F238E27FC236}">
                <a16:creationId xmlns:a16="http://schemas.microsoft.com/office/drawing/2014/main" id="{018D77C2-CFAB-46B4-AF5F-8EA9ACFF8A93}"/>
              </a:ext>
            </a:extLst>
          </p:cNvPr>
          <p:cNvGraphicFramePr/>
          <p:nvPr>
            <p:extLst>
              <p:ext uri="{D42A27DB-BD31-4B8C-83A1-F6EECF244321}">
                <p14:modId xmlns:p14="http://schemas.microsoft.com/office/powerpoint/2010/main" val="3812395108"/>
              </p:ext>
            </p:extLst>
          </p:nvPr>
        </p:nvGraphicFramePr>
        <p:xfrm>
          <a:off x="1052945" y="2687782"/>
          <a:ext cx="10719955" cy="367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59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con confianza baja">
            <a:extLst>
              <a:ext uri="{FF2B5EF4-FFF2-40B4-BE49-F238E27FC236}">
                <a16:creationId xmlns:a16="http://schemas.microsoft.com/office/drawing/2014/main" id="{03366E98-EB98-4A3F-92E5-F4284B6FC16D}"/>
              </a:ext>
            </a:extLst>
          </p:cNvPr>
          <p:cNvPicPr>
            <a:picLocks noChangeAspect="1"/>
          </p:cNvPicPr>
          <p:nvPr/>
        </p:nvPicPr>
        <p:blipFill>
          <a:blip r:embed="rId2"/>
          <a:stretch>
            <a:fillRect/>
          </a:stretch>
        </p:blipFill>
        <p:spPr>
          <a:xfrm>
            <a:off x="976489" y="2937164"/>
            <a:ext cx="10820400" cy="3920836"/>
          </a:xfrm>
          <a:prstGeom prst="rect">
            <a:avLst/>
          </a:prstGeom>
        </p:spPr>
      </p:pic>
      <p:sp>
        <p:nvSpPr>
          <p:cNvPr id="2" name="Título 1">
            <a:extLst>
              <a:ext uri="{FF2B5EF4-FFF2-40B4-BE49-F238E27FC236}">
                <a16:creationId xmlns:a16="http://schemas.microsoft.com/office/drawing/2014/main" id="{E5681F09-EC52-4C6E-87F1-96E613B3C949}"/>
              </a:ext>
            </a:extLst>
          </p:cNvPr>
          <p:cNvSpPr>
            <a:spLocks noGrp="1"/>
          </p:cNvSpPr>
          <p:nvPr>
            <p:ph type="title"/>
          </p:nvPr>
        </p:nvSpPr>
        <p:spPr/>
        <p:txBody>
          <a:bodyPr/>
          <a:lstStyle/>
          <a:p>
            <a:r>
              <a:rPr lang="es-ES" dirty="0" err="1"/>
              <a:t>What</a:t>
            </a:r>
            <a:r>
              <a:rPr lang="es-ES" dirty="0"/>
              <a:t> </a:t>
            </a:r>
            <a:r>
              <a:rPr lang="es-ES" dirty="0" err="1"/>
              <a:t>about</a:t>
            </a:r>
            <a:r>
              <a:rPr lang="es-ES" dirty="0"/>
              <a:t> </a:t>
            </a:r>
            <a:r>
              <a:rPr lang="es-ES" dirty="0" err="1"/>
              <a:t>Spain</a:t>
            </a:r>
            <a:r>
              <a:rPr lang="es-ES" dirty="0"/>
              <a:t>?</a:t>
            </a:r>
            <a:endParaRPr lang="en-US" dirty="0"/>
          </a:p>
        </p:txBody>
      </p:sp>
      <p:sp>
        <p:nvSpPr>
          <p:cNvPr id="3" name="Marcador de contenido 2">
            <a:extLst>
              <a:ext uri="{FF2B5EF4-FFF2-40B4-BE49-F238E27FC236}">
                <a16:creationId xmlns:a16="http://schemas.microsoft.com/office/drawing/2014/main" id="{2729543C-024B-4BE3-B1C4-7F542113F165}"/>
              </a:ext>
            </a:extLst>
          </p:cNvPr>
          <p:cNvSpPr>
            <a:spLocks noGrp="1"/>
          </p:cNvSpPr>
          <p:nvPr>
            <p:ph idx="1"/>
          </p:nvPr>
        </p:nvSpPr>
        <p:spPr>
          <a:xfrm>
            <a:off x="685800" y="988507"/>
            <a:ext cx="10820400" cy="1728715"/>
          </a:xfrm>
        </p:spPr>
        <p:txBody>
          <a:bodyPr/>
          <a:lstStyle/>
          <a:p>
            <a:pPr>
              <a:lnSpc>
                <a:spcPct val="107000"/>
              </a:lnSpc>
              <a:spcAft>
                <a:spcPts val="800"/>
              </a:spcAft>
            </a:pPr>
            <a:r>
              <a:rPr lang="en-US" sz="1600" dirty="0">
                <a:effectLst/>
                <a:latin typeface="Calibri" panose="020F0502020204030204" pitchFamily="34" charset="0"/>
                <a:ea typeface="Yu Mincho" panose="02020400000000000000" pitchFamily="18" charset="-128"/>
                <a:cs typeface="Times New Roman" panose="02020603050405020304" pitchFamily="18" charset="0"/>
              </a:rPr>
              <a:t>Spain’s economic model based on cheap employment, with low qualifications and little concern for skill improvement, makes talent development one of the most difficult challenges to tackle in the face of digital transformation. </a:t>
            </a:r>
          </a:p>
          <a:p>
            <a:pPr>
              <a:lnSpc>
                <a:spcPct val="107000"/>
              </a:lnSpc>
              <a:spcAft>
                <a:spcPts val="800"/>
              </a:spcAft>
            </a:pPr>
            <a:r>
              <a:rPr lang="en-US" sz="1600" dirty="0">
                <a:effectLst/>
                <a:latin typeface="Calibri" panose="020F0502020204030204" pitchFamily="34" charset="0"/>
                <a:ea typeface="Yu Mincho" panose="02020400000000000000" pitchFamily="18" charset="-128"/>
                <a:cs typeface="Times New Roman" panose="02020603050405020304" pitchFamily="18" charset="0"/>
              </a:rPr>
              <a:t>Although Spain holds the 5th European position in the ranking of capital invested in IT companies, and 11th in digitization, our country lags behind in terms of digital talent density. The index is 3 researchers and 7 developers for every 1000 inhabitants, a </a:t>
            </a:r>
            <a:r>
              <a:rPr lang="en-US" sz="1600" dirty="0">
                <a:latin typeface="Calibri" panose="020F0502020204030204" pitchFamily="34" charset="0"/>
                <a:ea typeface="Yu Mincho" panose="02020400000000000000" pitchFamily="18" charset="-128"/>
                <a:cs typeface="Times New Roman" panose="02020603050405020304" pitchFamily="18" charset="0"/>
              </a:rPr>
              <a:t>similar figure </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to that of countries such as Greece, Poland and Hungary. In contrast, Denmark has 8 researchers and 17 developers for every 1000 inhabitants. Here are some more numbers to define Digital Transformation in Spain:</a:t>
            </a:r>
            <a:endParaRPr lang="en-US" sz="2400" dirty="0"/>
          </a:p>
        </p:txBody>
      </p:sp>
    </p:spTree>
    <p:extLst>
      <p:ext uri="{BB962C8B-B14F-4D97-AF65-F5344CB8AC3E}">
        <p14:creationId xmlns:p14="http://schemas.microsoft.com/office/powerpoint/2010/main" val="316273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3BE95-B3AE-4F9F-AB93-079EB6659797}"/>
              </a:ext>
            </a:extLst>
          </p:cNvPr>
          <p:cNvSpPr>
            <a:spLocks noGrp="1"/>
          </p:cNvSpPr>
          <p:nvPr>
            <p:ph type="title"/>
          </p:nvPr>
        </p:nvSpPr>
        <p:spPr/>
        <p:txBody>
          <a:bodyPr/>
          <a:lstStyle/>
          <a:p>
            <a:r>
              <a:rPr lang="es-ES" dirty="0"/>
              <a:t>6. </a:t>
            </a:r>
            <a:r>
              <a:rPr lang="en-US" sz="4400" dirty="0"/>
              <a:t>The transformation of users</a:t>
            </a:r>
            <a:br>
              <a:rPr lang="en-US" sz="4400" dirty="0"/>
            </a:br>
            <a:r>
              <a:rPr lang="es-ES" dirty="0"/>
              <a:t> </a:t>
            </a:r>
            <a:endParaRPr lang="en-US" dirty="0"/>
          </a:p>
        </p:txBody>
      </p:sp>
      <p:sp>
        <p:nvSpPr>
          <p:cNvPr id="3" name="Marcador de contenido 2">
            <a:extLst>
              <a:ext uri="{FF2B5EF4-FFF2-40B4-BE49-F238E27FC236}">
                <a16:creationId xmlns:a16="http://schemas.microsoft.com/office/drawing/2014/main" id="{DE364397-B38E-4CD0-8551-EB5B22AC51FE}"/>
              </a:ext>
            </a:extLst>
          </p:cNvPr>
          <p:cNvSpPr>
            <a:spLocks noGrp="1"/>
          </p:cNvSpPr>
          <p:nvPr>
            <p:ph idx="1"/>
          </p:nvPr>
        </p:nvSpPr>
        <p:spPr>
          <a:xfrm>
            <a:off x="6391279" y="1030430"/>
            <a:ext cx="4800597" cy="5598970"/>
          </a:xfrm>
          <a:ln>
            <a:solidFill>
              <a:srgbClr val="FF0000"/>
            </a:solidFill>
          </a:ln>
        </p:spPr>
        <p:txBody>
          <a:bodyPr/>
          <a:lstStyle/>
          <a:p>
            <a:pPr marL="0" indent="0">
              <a:lnSpc>
                <a:spcPct val="107000"/>
              </a:lnSpc>
              <a:spcAft>
                <a:spcPts val="800"/>
              </a:spcAft>
              <a:buNone/>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Companies should take into account 9 trends in personal behaviors in their DT strategies: </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Collaboration and cocreation</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Do it yourself. </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User power</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Customization</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“Liquid modernity” (rapid change). Instant apps, slacktivism</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Hybrid experience (online and offline). AR, VR, MR. Post-it app, </a:t>
            </a:r>
            <a:r>
              <a:rPr lang="en-US" sz="1800" dirty="0">
                <a:latin typeface="Calibri" panose="020F0502020204030204" pitchFamily="34" charset="0"/>
                <a:ea typeface="Yu Mincho" panose="02020400000000000000" pitchFamily="18" charset="-128"/>
                <a:cs typeface="Times New Roman" panose="02020603050405020304" pitchFamily="18" charset="0"/>
              </a:rPr>
              <a:t>I</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kea catalogue</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Immediate response. </a:t>
            </a:r>
            <a:r>
              <a:rPr lang="en-US" sz="1800" dirty="0" err="1">
                <a:effectLst/>
                <a:latin typeface="Calibri" panose="020F0502020204030204" pitchFamily="34" charset="0"/>
                <a:ea typeface="Yu Mincho" panose="02020400000000000000" pitchFamily="18" charset="-128"/>
                <a:cs typeface="Times New Roman" panose="02020603050405020304" pitchFamily="18" charset="0"/>
              </a:rPr>
              <a:t>UbeRUSH</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store pick-up</a:t>
            </a:r>
          </a:p>
          <a:p>
            <a:pPr marL="342900" lvl="0" indent="-342900">
              <a:lnSpc>
                <a:spcPct val="107000"/>
              </a:lnSpc>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Transparency. People, companies, public administration</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Effortless. </a:t>
            </a:r>
          </a:p>
          <a:p>
            <a:endParaRPr lang="en-US" dirty="0"/>
          </a:p>
        </p:txBody>
      </p:sp>
      <p:sp>
        <p:nvSpPr>
          <p:cNvPr id="6" name="Marcador de contenido 2">
            <a:extLst>
              <a:ext uri="{FF2B5EF4-FFF2-40B4-BE49-F238E27FC236}">
                <a16:creationId xmlns:a16="http://schemas.microsoft.com/office/drawing/2014/main" id="{8DFF53CE-A9A9-40C2-B2B1-C268C57E113D}"/>
              </a:ext>
            </a:extLst>
          </p:cNvPr>
          <p:cNvSpPr txBox="1">
            <a:spLocks/>
          </p:cNvSpPr>
          <p:nvPr/>
        </p:nvSpPr>
        <p:spPr>
          <a:xfrm>
            <a:off x="1000124" y="1028699"/>
            <a:ext cx="4800597" cy="539981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spcAft>
                <a:spcPts val="800"/>
              </a:spcAft>
            </a:pPr>
            <a:r>
              <a:rPr lang="en-US" sz="1800" dirty="0">
                <a:latin typeface="Calibri" panose="020F0502020204030204" pitchFamily="34" charset="0"/>
                <a:ea typeface="Yu Mincho" panose="02020400000000000000" pitchFamily="18" charset="-128"/>
                <a:cs typeface="Times New Roman" panose="02020603050405020304" pitchFamily="18" charset="0"/>
              </a:rPr>
              <a:t>Customer relationships and user experience are key elements in the results of a company. When CEOs are asked about their priorities, in recent years a clear evolution can be observed from being concerned with the board of directors and shareholders to focusing on the customer. To compete in the global market and grow, companies require a greater and multidimensional understanding of their audiences.</a:t>
            </a:r>
          </a:p>
          <a:p>
            <a:pPr>
              <a:lnSpc>
                <a:spcPct val="107000"/>
              </a:lnSpc>
              <a:spcAft>
                <a:spcPts val="800"/>
              </a:spcAft>
            </a:pPr>
            <a:r>
              <a:rPr lang="en-US" sz="1800" dirty="0">
                <a:latin typeface="Calibri" panose="020F0502020204030204" pitchFamily="34" charset="0"/>
                <a:ea typeface="Yu Mincho" panose="02020400000000000000" pitchFamily="18" charset="-128"/>
                <a:cs typeface="Times New Roman" panose="02020603050405020304" pitchFamily="18" charset="0"/>
              </a:rPr>
              <a:t>Millennials, emerging markets and new digital consumer habits are causing a revolution in user behavior. How can a company focus on customers, if it doesn't understand customers’ new habits, motivations, attitudes and experiences?</a:t>
            </a:r>
          </a:p>
          <a:p>
            <a:endParaRPr lang="en-US" dirty="0"/>
          </a:p>
        </p:txBody>
      </p:sp>
    </p:spTree>
    <p:extLst>
      <p:ext uri="{BB962C8B-B14F-4D97-AF65-F5344CB8AC3E}">
        <p14:creationId xmlns:p14="http://schemas.microsoft.com/office/powerpoint/2010/main" val="154455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D4FF2-DB7F-464B-B336-2255C8F5686C}"/>
              </a:ext>
            </a:extLst>
          </p:cNvPr>
          <p:cNvSpPr>
            <a:spLocks noGrp="1"/>
          </p:cNvSpPr>
          <p:nvPr>
            <p:ph type="title"/>
          </p:nvPr>
        </p:nvSpPr>
        <p:spPr/>
        <p:txBody>
          <a:bodyPr/>
          <a:lstStyle/>
          <a:p>
            <a:r>
              <a:rPr lang="es-ES" dirty="0" err="1"/>
              <a:t>References</a:t>
            </a:r>
            <a:endParaRPr lang="en-US" dirty="0"/>
          </a:p>
        </p:txBody>
      </p:sp>
      <p:sp>
        <p:nvSpPr>
          <p:cNvPr id="3" name="Marcador de contenido 2">
            <a:extLst>
              <a:ext uri="{FF2B5EF4-FFF2-40B4-BE49-F238E27FC236}">
                <a16:creationId xmlns:a16="http://schemas.microsoft.com/office/drawing/2014/main" id="{0A7CE0C7-F943-4A4F-9E45-4AE125145E63}"/>
              </a:ext>
            </a:extLst>
          </p:cNvPr>
          <p:cNvSpPr>
            <a:spLocks noGrp="1"/>
          </p:cNvSpPr>
          <p:nvPr>
            <p:ph idx="1"/>
          </p:nvPr>
        </p:nvSpPr>
        <p:spPr/>
        <p:txBody>
          <a:bodyPr/>
          <a:lstStyle/>
          <a:p>
            <a:pPr marL="304800" indent="-304800"/>
            <a:r>
              <a:rPr lang="en-US" sz="2000" i="1" dirty="0">
                <a:effectLst/>
              </a:rPr>
              <a:t>The next normal arrives: Trends that will define 2021—and beyond</a:t>
            </a:r>
            <a:r>
              <a:rPr lang="en-US" sz="2000" dirty="0">
                <a:effectLst/>
              </a:rPr>
              <a:t>. (n.d.). Retrieved from https://www.mckinsey.com/featured-insights/leadership/the-next-normal-arrives-trends-that-will-define-2021-and-beyond#</a:t>
            </a:r>
          </a:p>
          <a:p>
            <a:pPr marL="304800" indent="-304800"/>
            <a:r>
              <a:rPr lang="en-US" sz="2000" dirty="0">
                <a:effectLst/>
              </a:rPr>
              <a:t>Gartner. (2020). Gartner Top Strategic Technology Trends for 2021. </a:t>
            </a:r>
            <a:r>
              <a:rPr lang="en-US" sz="2000" i="1" dirty="0">
                <a:effectLst/>
              </a:rPr>
              <a:t>Smarter with Gartner</a:t>
            </a:r>
            <a:r>
              <a:rPr lang="en-US" sz="2000" dirty="0">
                <a:effectLst/>
              </a:rPr>
              <a:t>. Retrieved from https://www.gartner.com/smarterwithgartner/gartner-top-strategic-technology-trends-for-2021/</a:t>
            </a:r>
          </a:p>
          <a:p>
            <a:pPr marL="304800" indent="-304800"/>
            <a:r>
              <a:rPr lang="en-US" sz="2000" dirty="0">
                <a:effectLst/>
              </a:rPr>
              <a:t>Horii, B. M., &amp; Sakurai, Y. (2020). The future of work in Japan: Accelerating automation after COVID-19, (June), 1–9.</a:t>
            </a:r>
          </a:p>
          <a:p>
            <a:pPr marL="304800" indent="-304800"/>
            <a:r>
              <a:rPr lang="en-US" sz="2000" dirty="0" err="1">
                <a:effectLst/>
              </a:rPr>
              <a:t>Manyika</a:t>
            </a:r>
            <a:r>
              <a:rPr lang="en-US" sz="2000" dirty="0">
                <a:effectLst/>
              </a:rPr>
              <a:t>, J., Chui, M., &amp; </a:t>
            </a:r>
            <a:r>
              <a:rPr lang="en-US" sz="2000" dirty="0" err="1">
                <a:effectLst/>
              </a:rPr>
              <a:t>Bughin</a:t>
            </a:r>
            <a:r>
              <a:rPr lang="en-US" sz="2000" dirty="0">
                <a:effectLst/>
              </a:rPr>
              <a:t>, J. (2013). Disruptive technologies: Advances that will transform life, business, and the global economy. </a:t>
            </a:r>
            <a:r>
              <a:rPr lang="en-US" sz="2000" i="1" dirty="0">
                <a:effectLst/>
              </a:rPr>
              <a:t>McKinsey Global …</a:t>
            </a:r>
            <a:r>
              <a:rPr lang="en-US" sz="2000" dirty="0">
                <a:effectLst/>
              </a:rPr>
              <a:t>, (May), 163. Retrieved from </a:t>
            </a:r>
            <a:r>
              <a:rPr lang="en-US" sz="2000" dirty="0">
                <a:effectLst/>
                <a:hlinkClick r:id="rId2"/>
              </a:rPr>
              <a:t>http://www.mckinsey.com/insights/business_technology/disruptive_technologies%5Cnhttp://www.chrysalixevc.com/pdfs/mckinsey_may2013.pdf</a:t>
            </a:r>
            <a:endParaRPr lang="en-US" sz="2000" dirty="0">
              <a:effectLst/>
            </a:endParaRPr>
          </a:p>
          <a:p>
            <a:pPr marL="304800" indent="-304800"/>
            <a:r>
              <a:rPr lang="en-US" sz="2000" dirty="0">
                <a:effectLst/>
              </a:rPr>
              <a:t>World Economic Forum. (2020). </a:t>
            </a:r>
            <a:r>
              <a:rPr lang="en-US" sz="2000" i="1" dirty="0">
                <a:effectLst/>
              </a:rPr>
              <a:t>The Future of Jobs Report 2020</a:t>
            </a:r>
            <a:r>
              <a:rPr lang="en-US" sz="2000" dirty="0">
                <a:effectLst/>
              </a:rPr>
              <a:t>. </a:t>
            </a:r>
            <a:r>
              <a:rPr lang="en-US" sz="2000" i="1" dirty="0">
                <a:effectLst/>
              </a:rPr>
              <a:t>Research Report</a:t>
            </a:r>
            <a:r>
              <a:rPr lang="en-US" sz="2000" dirty="0">
                <a:effectLst/>
              </a:rPr>
              <a:t>. Retrieved from https://www.weforum.org/reports/the-future-of-jobs-report-2018%0Ahttp://reports.weforum.org/future-of-jobs-2016/shareable-infographics/%0Ahttp://reports.weforum.org/future-of-jobs-2016/chapter-1-the-future-of-jobs-and-skills/%0Ahttps://www.weforum.org/rep</a:t>
            </a:r>
          </a:p>
          <a:p>
            <a:pPr marL="304800" indent="-304800"/>
            <a:endParaRPr lang="en-US" dirty="0">
              <a:effectLst/>
            </a:endParaRPr>
          </a:p>
          <a:p>
            <a:endParaRPr lang="en-US" dirty="0"/>
          </a:p>
        </p:txBody>
      </p:sp>
    </p:spTree>
    <p:extLst>
      <p:ext uri="{BB962C8B-B14F-4D97-AF65-F5344CB8AC3E}">
        <p14:creationId xmlns:p14="http://schemas.microsoft.com/office/powerpoint/2010/main" val="303659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77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947DC3E-D451-4A7A-BC51-9E5C468E9913}"/>
              </a:ext>
            </a:extLst>
          </p:cNvPr>
          <p:cNvSpPr>
            <a:spLocks noGrp="1"/>
          </p:cNvSpPr>
          <p:nvPr>
            <p:ph type="title"/>
          </p:nvPr>
        </p:nvSpPr>
        <p:spPr>
          <a:xfrm>
            <a:off x="4965430" y="629268"/>
            <a:ext cx="6586491" cy="1286160"/>
          </a:xfrm>
        </p:spPr>
        <p:txBody>
          <a:bodyPr anchor="b">
            <a:normAutofit/>
          </a:bodyPr>
          <a:lstStyle/>
          <a:p>
            <a:r>
              <a:rPr lang="es-ES"/>
              <a:t>Index</a:t>
            </a:r>
            <a:endParaRPr lang="en-US" dirty="0"/>
          </a:p>
        </p:txBody>
      </p:sp>
      <p:sp>
        <p:nvSpPr>
          <p:cNvPr id="5" name="Marcador de contenido 4">
            <a:extLst>
              <a:ext uri="{FF2B5EF4-FFF2-40B4-BE49-F238E27FC236}">
                <a16:creationId xmlns:a16="http://schemas.microsoft.com/office/drawing/2014/main" id="{07959FEA-C557-4DCC-8F31-DE688AD71A50}"/>
              </a:ext>
            </a:extLst>
          </p:cNvPr>
          <p:cNvSpPr>
            <a:spLocks noGrp="1"/>
          </p:cNvSpPr>
          <p:nvPr>
            <p:ph idx="1"/>
          </p:nvPr>
        </p:nvSpPr>
        <p:spPr>
          <a:xfrm>
            <a:off x="4965431" y="2438400"/>
            <a:ext cx="6586489" cy="3785419"/>
          </a:xfrm>
        </p:spPr>
        <p:txBody>
          <a:bodyPr>
            <a:normAutofit/>
          </a:bodyPr>
          <a:lstStyle/>
          <a:p>
            <a:pPr marL="514350" indent="-514350">
              <a:buFont typeface="+mj-lt"/>
              <a:buAutoNum type="arabicPeriod"/>
            </a:pPr>
            <a:r>
              <a:rPr lang="es-ES" sz="2000" dirty="0" err="1"/>
              <a:t>What</a:t>
            </a:r>
            <a:r>
              <a:rPr lang="es-ES" sz="2000" dirty="0"/>
              <a:t> </a:t>
            </a:r>
            <a:r>
              <a:rPr lang="es-ES" sz="2000" dirty="0" err="1"/>
              <a:t>is</a:t>
            </a:r>
            <a:r>
              <a:rPr lang="es-ES" sz="2000" dirty="0"/>
              <a:t> Digital </a:t>
            </a:r>
            <a:r>
              <a:rPr lang="es-ES" sz="2000" dirty="0" err="1"/>
              <a:t>Transformation</a:t>
            </a:r>
            <a:r>
              <a:rPr lang="es-ES" sz="2000" dirty="0"/>
              <a:t>?</a:t>
            </a:r>
          </a:p>
          <a:p>
            <a:pPr marL="514350" indent="-514350">
              <a:buFont typeface="+mj-lt"/>
              <a:buAutoNum type="arabicPeriod"/>
            </a:pPr>
            <a:r>
              <a:rPr lang="en-US" sz="2000" dirty="0"/>
              <a:t>Technology and digital transformation</a:t>
            </a:r>
          </a:p>
          <a:p>
            <a:pPr marL="514350" indent="-514350">
              <a:buFont typeface="+mj-lt"/>
              <a:buAutoNum type="arabicPeriod"/>
            </a:pPr>
            <a:r>
              <a:rPr lang="en-US" sz="2000" dirty="0"/>
              <a:t>Smart everything</a:t>
            </a:r>
          </a:p>
          <a:p>
            <a:pPr marL="514350" indent="-514350">
              <a:buFont typeface="+mj-lt"/>
              <a:buAutoNum type="arabicPeriod"/>
            </a:pPr>
            <a:r>
              <a:rPr lang="en-US" sz="2000" dirty="0"/>
              <a:t>What role for human beings in Digital Transformation?</a:t>
            </a:r>
          </a:p>
          <a:p>
            <a:pPr marL="514350" indent="-514350">
              <a:buFont typeface="+mj-lt"/>
              <a:buAutoNum type="arabicPeriod"/>
            </a:pPr>
            <a:r>
              <a:rPr lang="en-US" sz="2000" dirty="0"/>
              <a:t>The future of jobs</a:t>
            </a:r>
          </a:p>
          <a:p>
            <a:pPr marL="514350" indent="-514350">
              <a:buFont typeface="+mj-lt"/>
              <a:buAutoNum type="arabicPeriod"/>
            </a:pPr>
            <a:r>
              <a:rPr lang="en-US" sz="2000" dirty="0"/>
              <a:t>The transformation of users</a:t>
            </a:r>
          </a:p>
        </p:txBody>
      </p:sp>
      <p:pic>
        <p:nvPicPr>
          <p:cNvPr id="17" name="Picture 16" descr="Patrón de fondo&#10;&#10;Descripción generada automáticamente">
            <a:extLst>
              <a:ext uri="{FF2B5EF4-FFF2-40B4-BE49-F238E27FC236}">
                <a16:creationId xmlns:a16="http://schemas.microsoft.com/office/drawing/2014/main" id="{BEB3F9D6-9A40-4845-B444-C01F0FE1193E}"/>
              </a:ext>
            </a:extLst>
          </p:cNvPr>
          <p:cNvPicPr>
            <a:picLocks noChangeAspect="1"/>
          </p:cNvPicPr>
          <p:nvPr/>
        </p:nvPicPr>
        <p:blipFill rotWithShape="1">
          <a:blip r:embed="rId2"/>
          <a:srcRect l="36382" r="17823" b="-1"/>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68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3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201BE-8E90-4744-B860-CB23529D0C02}"/>
              </a:ext>
            </a:extLst>
          </p:cNvPr>
          <p:cNvSpPr>
            <a:spLocks noGrp="1"/>
          </p:cNvSpPr>
          <p:nvPr>
            <p:ph type="title"/>
          </p:nvPr>
        </p:nvSpPr>
        <p:spPr/>
        <p:txBody>
          <a:bodyPr/>
          <a:lstStyle/>
          <a:p>
            <a:r>
              <a:rPr lang="es-ES" sz="4400" dirty="0"/>
              <a:t>1. </a:t>
            </a:r>
            <a:r>
              <a:rPr lang="es-ES" sz="4400" dirty="0" err="1"/>
              <a:t>What</a:t>
            </a:r>
            <a:r>
              <a:rPr lang="es-ES" sz="4400" dirty="0"/>
              <a:t> </a:t>
            </a:r>
            <a:r>
              <a:rPr lang="es-ES" sz="4400" dirty="0" err="1"/>
              <a:t>is</a:t>
            </a:r>
            <a:r>
              <a:rPr lang="es-ES" sz="4400" dirty="0"/>
              <a:t> Digital </a:t>
            </a:r>
            <a:r>
              <a:rPr lang="es-ES" sz="4400" dirty="0" err="1"/>
              <a:t>Transformation</a:t>
            </a:r>
            <a:r>
              <a:rPr lang="es-ES" sz="4400" dirty="0"/>
              <a:t>?</a:t>
            </a:r>
            <a:br>
              <a:rPr lang="es-ES" sz="4400" dirty="0"/>
            </a:br>
            <a:endParaRPr lang="en-US" dirty="0"/>
          </a:p>
        </p:txBody>
      </p:sp>
      <p:sp>
        <p:nvSpPr>
          <p:cNvPr id="3" name="Marcador de contenido 2">
            <a:extLst>
              <a:ext uri="{FF2B5EF4-FFF2-40B4-BE49-F238E27FC236}">
                <a16:creationId xmlns:a16="http://schemas.microsoft.com/office/drawing/2014/main" id="{71FA31FE-ECB0-4F55-AC7A-335128B37316}"/>
              </a:ext>
            </a:extLst>
          </p:cNvPr>
          <p:cNvSpPr>
            <a:spLocks noGrp="1"/>
          </p:cNvSpPr>
          <p:nvPr>
            <p:ph idx="1"/>
          </p:nvPr>
        </p:nvSpPr>
        <p:spPr/>
        <p:txBody>
          <a:bodyPr/>
          <a:lstStyle/>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Digital transformation is often viewed as an implementation of digital technologies into all areas of business in order to build more sustainable relationships and better understand the needs of customers. But this is just one of the ways to look at it.</a:t>
            </a:r>
          </a:p>
          <a:p>
            <a:pPr>
              <a:lnSpc>
                <a:spcPct val="107000"/>
              </a:lnSpc>
              <a:spcAft>
                <a:spcPts val="800"/>
              </a:spcAft>
            </a:pPr>
            <a:r>
              <a:rPr lang="en-US" sz="1800" b="1" dirty="0">
                <a:effectLst/>
                <a:latin typeface="Calibri" panose="020F0502020204030204" pitchFamily="34" charset="0"/>
                <a:ea typeface="Yu Mincho" panose="02020400000000000000" pitchFamily="18" charset="-128"/>
                <a:cs typeface="Times New Roman" panose="02020603050405020304" pitchFamily="18" charset="0"/>
              </a:rPr>
              <a:t>Digital transformation</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is the process of using digital technologies to create new or modify existing business processes, culture, and customer experiences to meet changing business and market </a:t>
            </a:r>
            <a:r>
              <a:rPr lang="en-US" sz="1800" dirty="0">
                <a:latin typeface="Calibri" panose="020F0502020204030204" pitchFamily="34" charset="0"/>
                <a:ea typeface="Yu Mincho" panose="02020400000000000000" pitchFamily="18" charset="-128"/>
                <a:cs typeface="Times New Roman" panose="02020603050405020304" pitchFamily="18" charset="0"/>
              </a:rPr>
              <a:t>requirements. It is an unavoidable and necessary step for the subsistence and evolution of any company.</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promise of digitization is a new industrial revolution comparable to what was supposed to be the steam engine or computers. It can be defined as “Revolution”,  because it has a transversal impact in all sectors of the economy and society. In the way electricity played a central role in the traditional economy, </a:t>
            </a:r>
            <a:r>
              <a:rPr lang="en-US" sz="1800" dirty="0">
                <a:latin typeface="Calibri" panose="020F0502020204030204" pitchFamily="34" charset="0"/>
                <a:ea typeface="Yu Mincho" panose="02020400000000000000" pitchFamily="18" charset="-128"/>
                <a:cs typeface="Times New Roman" panose="02020603050405020304" pitchFamily="18" charset="0"/>
              </a:rPr>
              <a:t>we now are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seeing how many activities, businesses and society in general is going digital. </a:t>
            </a:r>
          </a:p>
          <a:p>
            <a:pPr>
              <a:lnSpc>
                <a:spcPct val="107000"/>
              </a:lnSpc>
              <a:spcAft>
                <a:spcPts val="800"/>
              </a:spcAft>
            </a:pPr>
            <a:r>
              <a:rPr lang="en-US" sz="1800" dirty="0">
                <a:latin typeface="Calibri" panose="020F0502020204030204" pitchFamily="34" charset="0"/>
                <a:ea typeface="Yu Mincho" panose="02020400000000000000" pitchFamily="18" charset="-128"/>
                <a:cs typeface="Times New Roman" panose="02020603050405020304" pitchFamily="18" charset="0"/>
              </a:rPr>
              <a:t>This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4th industrial Revolution </a:t>
            </a:r>
            <a:r>
              <a:rPr lang="en-US" sz="1800" dirty="0">
                <a:latin typeface="Calibri" panose="020F0502020204030204" pitchFamily="34" charset="0"/>
                <a:ea typeface="Yu Mincho" panose="02020400000000000000" pitchFamily="18" charset="-128"/>
                <a:cs typeface="Times New Roman" panose="02020603050405020304" pitchFamily="18" charset="0"/>
              </a:rPr>
              <a:t>has been facilitated by</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 series of technologies such as artificial intelligence, Internet of Things, and robotics, interconnected to transform the consumer experience and with it the business models. A change we can already observe when using voice commands, in autonomous cars and smart devices that keep us always connected</a:t>
            </a:r>
          </a:p>
        </p:txBody>
      </p:sp>
    </p:spTree>
    <p:extLst>
      <p:ext uri="{BB962C8B-B14F-4D97-AF65-F5344CB8AC3E}">
        <p14:creationId xmlns:p14="http://schemas.microsoft.com/office/powerpoint/2010/main" val="420264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1C1761-7750-4E3E-AE6E-2AF64AE4DEDF}"/>
              </a:ext>
            </a:extLst>
          </p:cNvPr>
          <p:cNvPicPr>
            <a:picLocks noChangeAspect="1"/>
          </p:cNvPicPr>
          <p:nvPr/>
        </p:nvPicPr>
        <p:blipFill>
          <a:blip r:embed="rId2"/>
          <a:stretch>
            <a:fillRect/>
          </a:stretch>
        </p:blipFill>
        <p:spPr>
          <a:xfrm>
            <a:off x="6744365" y="475456"/>
            <a:ext cx="5328787" cy="5657850"/>
          </a:xfrm>
          <a:prstGeom prst="rect">
            <a:avLst/>
          </a:prstGeom>
        </p:spPr>
      </p:pic>
      <p:sp>
        <p:nvSpPr>
          <p:cNvPr id="2" name="Título 1">
            <a:extLst>
              <a:ext uri="{FF2B5EF4-FFF2-40B4-BE49-F238E27FC236}">
                <a16:creationId xmlns:a16="http://schemas.microsoft.com/office/drawing/2014/main" id="{F3D201BE-8E90-4744-B860-CB23529D0C02}"/>
              </a:ext>
            </a:extLst>
          </p:cNvPr>
          <p:cNvSpPr>
            <a:spLocks noGrp="1"/>
          </p:cNvSpPr>
          <p:nvPr>
            <p:ph type="title"/>
          </p:nvPr>
        </p:nvSpPr>
        <p:spPr/>
        <p:txBody>
          <a:bodyPr/>
          <a:lstStyle/>
          <a:p>
            <a:r>
              <a:rPr lang="es-ES" sz="4400"/>
              <a:t>1. What is Digital Transformation?</a:t>
            </a:r>
            <a:br>
              <a:rPr lang="es-ES" sz="4400"/>
            </a:br>
            <a:endParaRPr lang="en-US" dirty="0"/>
          </a:p>
        </p:txBody>
      </p:sp>
      <p:sp>
        <p:nvSpPr>
          <p:cNvPr id="3" name="Marcador de contenido 2">
            <a:extLst>
              <a:ext uri="{FF2B5EF4-FFF2-40B4-BE49-F238E27FC236}">
                <a16:creationId xmlns:a16="http://schemas.microsoft.com/office/drawing/2014/main" id="{71FA31FE-ECB0-4F55-AC7A-335128B37316}"/>
              </a:ext>
            </a:extLst>
          </p:cNvPr>
          <p:cNvSpPr>
            <a:spLocks noGrp="1"/>
          </p:cNvSpPr>
          <p:nvPr>
            <p:ph idx="1"/>
          </p:nvPr>
        </p:nvSpPr>
        <p:spPr>
          <a:xfrm>
            <a:off x="895350" y="1194593"/>
            <a:ext cx="6156613" cy="4938713"/>
          </a:xfrm>
        </p:spPr>
        <p:txBody>
          <a:bodyPr/>
          <a:lstStyle/>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In the case of companies, the most difficult thing to do, but also the one that will differentiate them from competitor, is </a:t>
            </a:r>
            <a:r>
              <a:rPr lang="en-US" sz="1800" b="1" dirty="0">
                <a:effectLst/>
                <a:latin typeface="Calibri" panose="020F0502020204030204" pitchFamily="34" charset="0"/>
                <a:ea typeface="Yu Mincho" panose="02020400000000000000" pitchFamily="18" charset="-128"/>
                <a:cs typeface="Times New Roman" panose="02020603050405020304" pitchFamily="18" charset="0"/>
              </a:rPr>
              <a:t>creating a new culture and rethinking business processes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especially those related to the customer, because technology is shifting the center of gravity from businesses to consumers</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Digitized companies are 10% more productive, export twice and create twice as many </a:t>
            </a:r>
            <a:r>
              <a:rPr lang="en-US" sz="1800" dirty="0">
                <a:latin typeface="Calibri" panose="020F0502020204030204" pitchFamily="34" charset="0"/>
                <a:ea typeface="Yu Mincho" panose="02020400000000000000" pitchFamily="18" charset="-128"/>
                <a:cs typeface="Times New Roman" panose="02020603050405020304" pitchFamily="18" charset="0"/>
              </a:rPr>
              <a:t>jobs than</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companies that have not addressed their digital transformation. In fact, it is estimated that 40% of the latter will disappear</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A good use of digital technology can contribute not only to economic growth but also achieve great </a:t>
            </a:r>
            <a:r>
              <a:rPr lang="en-US" sz="1800" b="1" dirty="0">
                <a:effectLst/>
                <a:latin typeface="Calibri" panose="020F0502020204030204" pitchFamily="34" charset="0"/>
                <a:ea typeface="Yu Mincho" panose="02020400000000000000" pitchFamily="18" charset="-128"/>
                <a:cs typeface="Times New Roman" panose="02020603050405020304" pitchFamily="18" charset="0"/>
              </a:rPr>
              <a:t>social and environmental benefits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as in the case of remotely monitoring chronic patients and the elderly, helping to alleviate family pressure, intelligent transport that reduces traffic jams, accidents and the use of energy, education systems,  training of workers, smart cities, etc. </a:t>
            </a:r>
          </a:p>
          <a:p>
            <a:endParaRPr lang="en-US" dirty="0"/>
          </a:p>
        </p:txBody>
      </p:sp>
    </p:spTree>
    <p:extLst>
      <p:ext uri="{BB962C8B-B14F-4D97-AF65-F5344CB8AC3E}">
        <p14:creationId xmlns:p14="http://schemas.microsoft.com/office/powerpoint/2010/main" val="385574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6F6FF-96D8-4E41-8A93-E0F4CE447EA3}"/>
              </a:ext>
            </a:extLst>
          </p:cNvPr>
          <p:cNvSpPr>
            <a:spLocks noGrp="1"/>
          </p:cNvSpPr>
          <p:nvPr>
            <p:ph type="title"/>
          </p:nvPr>
        </p:nvSpPr>
        <p:spPr/>
        <p:txBody>
          <a:bodyPr/>
          <a:lstStyle/>
          <a:p>
            <a:r>
              <a:rPr lang="es-ES" dirty="0"/>
              <a:t>2. </a:t>
            </a:r>
            <a:r>
              <a:rPr lang="en-US" sz="4400" dirty="0"/>
              <a:t>Technology and digital transformation</a:t>
            </a:r>
            <a:br>
              <a:rPr lang="en-US" sz="4400" dirty="0"/>
            </a:br>
            <a:endParaRPr lang="en-US" dirty="0"/>
          </a:p>
        </p:txBody>
      </p:sp>
      <p:sp>
        <p:nvSpPr>
          <p:cNvPr id="3" name="Marcador de contenido 2">
            <a:extLst>
              <a:ext uri="{FF2B5EF4-FFF2-40B4-BE49-F238E27FC236}">
                <a16:creationId xmlns:a16="http://schemas.microsoft.com/office/drawing/2014/main" id="{38DBB930-6912-4EA0-BD9C-0EA21167C797}"/>
              </a:ext>
            </a:extLst>
          </p:cNvPr>
          <p:cNvSpPr>
            <a:spLocks noGrp="1"/>
          </p:cNvSpPr>
          <p:nvPr>
            <p:ph idx="1"/>
          </p:nvPr>
        </p:nvSpPr>
        <p:spPr>
          <a:xfrm>
            <a:off x="895350" y="1194593"/>
            <a:ext cx="5505450" cy="4938713"/>
          </a:xfrm>
        </p:spPr>
        <p:txBody>
          <a:bodyPr/>
          <a:lstStyle/>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Throughout history, economies that have been able to adapt to new technologies are the ones that have survived the changes more successfully. The rapid spread of Internet connectivity from the 1990s is at the origin of the current digital revolution and the interconnection of a series </a:t>
            </a:r>
            <a:r>
              <a:rPr lang="en-US" sz="1800" dirty="0">
                <a:latin typeface="Calibri" panose="020F0502020204030204" pitchFamily="34" charset="0"/>
                <a:ea typeface="Yu Mincho" panose="02020400000000000000" pitchFamily="18" charset="-128"/>
                <a:cs typeface="Times New Roman" panose="02020603050405020304" pitchFamily="18" charset="0"/>
              </a:rPr>
              <a:t>of disruptive technologies that have transformed user habits and business models.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nine technologies in </a:t>
            </a:r>
            <a:r>
              <a:rPr lang="en-US" sz="1800" dirty="0">
                <a:latin typeface="Calibri" panose="020F0502020204030204" pitchFamily="34" charset="0"/>
                <a:ea typeface="Yu Mincho" panose="02020400000000000000" pitchFamily="18" charset="-128"/>
                <a:cs typeface="Times New Roman" panose="02020603050405020304" pitchFamily="18" charset="0"/>
              </a:rPr>
              <a:t>the illustration, that have been selected based on factors such as their impact on business, maturity and growth,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are transforming or will transform businesses in the next years</a:t>
            </a:r>
          </a:p>
          <a:p>
            <a:pPr>
              <a:lnSpc>
                <a:spcPct val="107000"/>
              </a:lnSpc>
              <a:spcAft>
                <a:spcPts val="800"/>
              </a:spcAft>
            </a:pPr>
            <a:r>
              <a:rPr lang="en-US" sz="1800" dirty="0">
                <a:latin typeface="Calibri" panose="020F0502020204030204" pitchFamily="34" charset="0"/>
                <a:ea typeface="Yu Mincho" panose="02020400000000000000" pitchFamily="18" charset="-128"/>
                <a:cs typeface="Times New Roman" panose="02020603050405020304" pitchFamily="18" charset="0"/>
              </a:rPr>
              <a:t>In the following slides, some other technologies that are already transforming not only the economy, but also the ESG landscape. </a:t>
            </a:r>
            <a:endParaRPr lang="en-US" dirty="0"/>
          </a:p>
        </p:txBody>
      </p:sp>
      <p:pic>
        <p:nvPicPr>
          <p:cNvPr id="4" name="Imagen 3" descr="Logotipo, nombre de la empresa&#10;&#10;Descripción generada automáticamente">
            <a:extLst>
              <a:ext uri="{FF2B5EF4-FFF2-40B4-BE49-F238E27FC236}">
                <a16:creationId xmlns:a16="http://schemas.microsoft.com/office/drawing/2014/main" id="{B1CF85CA-2665-45EC-BB50-0F6019E232E6}"/>
              </a:ext>
            </a:extLst>
          </p:cNvPr>
          <p:cNvPicPr/>
          <p:nvPr/>
        </p:nvPicPr>
        <p:blipFill>
          <a:blip r:embed="rId2">
            <a:extLst>
              <a:ext uri="{28A0092B-C50C-407E-A947-70E740481C1C}">
                <a14:useLocalDpi xmlns:a14="http://schemas.microsoft.com/office/drawing/2010/main" val="0"/>
              </a:ext>
            </a:extLst>
          </a:blip>
          <a:stretch>
            <a:fillRect/>
          </a:stretch>
        </p:blipFill>
        <p:spPr>
          <a:xfrm>
            <a:off x="6846309" y="1343458"/>
            <a:ext cx="4749946" cy="5112760"/>
          </a:xfrm>
          <a:prstGeom prst="rect">
            <a:avLst/>
          </a:prstGeom>
        </p:spPr>
      </p:pic>
    </p:spTree>
    <p:extLst>
      <p:ext uri="{BB962C8B-B14F-4D97-AF65-F5344CB8AC3E}">
        <p14:creationId xmlns:p14="http://schemas.microsoft.com/office/powerpoint/2010/main" val="19280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nombre de la empresa&#10;&#10;Descripción generada automáticamente">
            <a:extLst>
              <a:ext uri="{FF2B5EF4-FFF2-40B4-BE49-F238E27FC236}">
                <a16:creationId xmlns:a16="http://schemas.microsoft.com/office/drawing/2014/main" id="{CC942EA4-1844-476B-8E88-FB8ACECB8209}"/>
              </a:ext>
            </a:extLst>
          </p:cNvPr>
          <p:cNvPicPr/>
          <p:nvPr/>
        </p:nvPicPr>
        <p:blipFill>
          <a:blip r:embed="rId2">
            <a:extLst>
              <a:ext uri="{28A0092B-C50C-407E-A947-70E740481C1C}">
                <a14:useLocalDpi xmlns:a14="http://schemas.microsoft.com/office/drawing/2010/main" val="0"/>
              </a:ext>
            </a:extLst>
          </a:blip>
          <a:stretch>
            <a:fillRect/>
          </a:stretch>
        </p:blipFill>
        <p:spPr>
          <a:xfrm>
            <a:off x="6846308" y="997527"/>
            <a:ext cx="4888491" cy="5458691"/>
          </a:xfrm>
          <a:prstGeom prst="rect">
            <a:avLst/>
          </a:prstGeom>
        </p:spPr>
      </p:pic>
      <p:sp>
        <p:nvSpPr>
          <p:cNvPr id="3" name="Marcador de contenido 2">
            <a:extLst>
              <a:ext uri="{FF2B5EF4-FFF2-40B4-BE49-F238E27FC236}">
                <a16:creationId xmlns:a16="http://schemas.microsoft.com/office/drawing/2014/main" id="{578C81D2-417F-450E-A13D-649062CF7267}"/>
              </a:ext>
            </a:extLst>
          </p:cNvPr>
          <p:cNvSpPr>
            <a:spLocks noGrp="1"/>
          </p:cNvSpPr>
          <p:nvPr>
            <p:ph idx="1"/>
          </p:nvPr>
        </p:nvSpPr>
        <p:spPr>
          <a:xfrm>
            <a:off x="1020041" y="762002"/>
            <a:ext cx="5948795" cy="6809508"/>
          </a:xfrm>
        </p:spPr>
        <p:txBody>
          <a:bodyPr/>
          <a:lstStyle/>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Nanotechnology. When the size of any material is reduced, its qualities and properties can be altered, leading to new uses and functionalities that didn't previously exist. In addition, miniaturization allows advances in fields as sensitive as health, the military or manufacturing.</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AR/VR/MR.</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Wearables are devices integrated or attached to some part of the body or clothing that generate data by continuously interacting with the user and other devices. Amongst their main challenges: Fragmentation, Security and Privacy.</a:t>
            </a: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Biometrics. The logical achievement of wearables is the quantification of the user, by transforming our lives (habits, health, etc.) into a succession of measurable events that allow us to generate multiple insights. From the correlation between lifestyle and diseases of all kinds to increasing adherence to treatments or serving as a guide to improve user experiences.</a:t>
            </a:r>
          </a:p>
          <a:p>
            <a:pPr marL="0" indent="0">
              <a:buNone/>
            </a:pPr>
            <a:endParaRPr lang="en-US" dirty="0"/>
          </a:p>
        </p:txBody>
      </p:sp>
    </p:spTree>
    <p:extLst>
      <p:ext uri="{BB962C8B-B14F-4D97-AF65-F5344CB8AC3E}">
        <p14:creationId xmlns:p14="http://schemas.microsoft.com/office/powerpoint/2010/main" val="385805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C02F7-4922-413A-AA46-616C35FB891D}"/>
              </a:ext>
            </a:extLst>
          </p:cNvPr>
          <p:cNvSpPr>
            <a:spLocks noGrp="1"/>
          </p:cNvSpPr>
          <p:nvPr>
            <p:ph type="title"/>
          </p:nvPr>
        </p:nvSpPr>
        <p:spPr/>
        <p:txBody>
          <a:bodyPr/>
          <a:lstStyle/>
          <a:p>
            <a:r>
              <a:rPr lang="es-ES" dirty="0"/>
              <a:t>2. </a:t>
            </a:r>
            <a:r>
              <a:rPr lang="en-US" sz="4400" dirty="0"/>
              <a:t>Technology and digital transformation</a:t>
            </a:r>
            <a:endParaRPr lang="en-US" dirty="0"/>
          </a:p>
        </p:txBody>
      </p:sp>
      <p:pic>
        <p:nvPicPr>
          <p:cNvPr id="4" name="Marcador de contenido 3" descr="Texto, Carta, Correo electrónico&#10;&#10;Descripción generada automáticamente">
            <a:extLst>
              <a:ext uri="{FF2B5EF4-FFF2-40B4-BE49-F238E27FC236}">
                <a16:creationId xmlns:a16="http://schemas.microsoft.com/office/drawing/2014/main" id="{5776AF66-0C97-4C90-968B-CC7CB0DA009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48691" y="971549"/>
            <a:ext cx="9407236" cy="5657851"/>
          </a:xfrm>
          <a:prstGeom prst="rect">
            <a:avLst/>
          </a:prstGeom>
        </p:spPr>
      </p:pic>
    </p:spTree>
    <p:extLst>
      <p:ext uri="{BB962C8B-B14F-4D97-AF65-F5344CB8AC3E}">
        <p14:creationId xmlns:p14="http://schemas.microsoft.com/office/powerpoint/2010/main" val="140673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C02F7-4922-413A-AA46-616C35FB891D}"/>
              </a:ext>
            </a:extLst>
          </p:cNvPr>
          <p:cNvSpPr>
            <a:spLocks noGrp="1"/>
          </p:cNvSpPr>
          <p:nvPr>
            <p:ph type="title"/>
          </p:nvPr>
        </p:nvSpPr>
        <p:spPr/>
        <p:txBody>
          <a:bodyPr/>
          <a:lstStyle/>
          <a:p>
            <a:r>
              <a:rPr lang="es-ES" dirty="0"/>
              <a:t>2. </a:t>
            </a:r>
            <a:r>
              <a:rPr lang="en-US" sz="4400" dirty="0"/>
              <a:t>Technology and digital transformation</a:t>
            </a:r>
            <a:endParaRPr lang="en-US" dirty="0"/>
          </a:p>
        </p:txBody>
      </p:sp>
      <p:pic>
        <p:nvPicPr>
          <p:cNvPr id="5" name="Imagen 4" descr="Texto&#10;&#10;Descripción generada automáticamente">
            <a:extLst>
              <a:ext uri="{FF2B5EF4-FFF2-40B4-BE49-F238E27FC236}">
                <a16:creationId xmlns:a16="http://schemas.microsoft.com/office/drawing/2014/main" id="{F060D7E0-8DF9-4686-AAE4-8DD53D30BCA2}"/>
              </a:ext>
            </a:extLst>
          </p:cNvPr>
          <p:cNvPicPr/>
          <p:nvPr/>
        </p:nvPicPr>
        <p:blipFill>
          <a:blip r:embed="rId2">
            <a:extLst>
              <a:ext uri="{28A0092B-C50C-407E-A947-70E740481C1C}">
                <a14:useLocalDpi xmlns:a14="http://schemas.microsoft.com/office/drawing/2010/main" val="0"/>
              </a:ext>
            </a:extLst>
          </a:blip>
          <a:stretch>
            <a:fillRect/>
          </a:stretch>
        </p:blipFill>
        <p:spPr>
          <a:xfrm>
            <a:off x="1648691" y="971549"/>
            <a:ext cx="8880764" cy="5761760"/>
          </a:xfrm>
          <a:prstGeom prst="rect">
            <a:avLst/>
          </a:prstGeom>
        </p:spPr>
      </p:pic>
    </p:spTree>
    <p:extLst>
      <p:ext uri="{BB962C8B-B14F-4D97-AF65-F5344CB8AC3E}">
        <p14:creationId xmlns:p14="http://schemas.microsoft.com/office/powerpoint/2010/main" val="286219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E3384-191B-40FE-9D48-F0B919294D43}"/>
              </a:ext>
            </a:extLst>
          </p:cNvPr>
          <p:cNvSpPr>
            <a:spLocks noGrp="1"/>
          </p:cNvSpPr>
          <p:nvPr>
            <p:ph type="title"/>
          </p:nvPr>
        </p:nvSpPr>
        <p:spPr/>
        <p:txBody>
          <a:bodyPr/>
          <a:lstStyle/>
          <a:p>
            <a:r>
              <a:rPr lang="es-ES" dirty="0"/>
              <a:t>3. </a:t>
            </a:r>
            <a:r>
              <a:rPr lang="en-US" sz="4400" dirty="0"/>
              <a:t>Smart everything….</a:t>
            </a:r>
            <a:br>
              <a:rPr lang="en-US" sz="4400" dirty="0"/>
            </a:br>
            <a:r>
              <a:rPr lang="es-ES" dirty="0"/>
              <a:t> </a:t>
            </a:r>
            <a:endParaRPr lang="en-US" dirty="0"/>
          </a:p>
        </p:txBody>
      </p:sp>
      <p:sp>
        <p:nvSpPr>
          <p:cNvPr id="3" name="Marcador de contenido 2">
            <a:extLst>
              <a:ext uri="{FF2B5EF4-FFF2-40B4-BE49-F238E27FC236}">
                <a16:creationId xmlns:a16="http://schemas.microsoft.com/office/drawing/2014/main" id="{B7F305B8-8E32-4F84-94EA-A019EF3257A2}"/>
              </a:ext>
            </a:extLst>
          </p:cNvPr>
          <p:cNvSpPr>
            <a:spLocks noGrp="1"/>
          </p:cNvSpPr>
          <p:nvPr>
            <p:ph idx="1"/>
          </p:nvPr>
        </p:nvSpPr>
        <p:spPr>
          <a:xfrm>
            <a:off x="7351568" y="1194593"/>
            <a:ext cx="4452505" cy="4938713"/>
          </a:xfrm>
        </p:spPr>
        <p:txBody>
          <a:bodyPr/>
          <a:lstStyle/>
          <a:p>
            <a:r>
              <a:rPr lang="en-US" sz="1800" dirty="0">
                <a:effectLst/>
                <a:latin typeface="Calibri" panose="020F0502020204030204" pitchFamily="34" charset="0"/>
                <a:ea typeface="Yu Mincho" panose="02020400000000000000" pitchFamily="18" charset="-128"/>
                <a:cs typeface="Times New Roman" panose="02020603050405020304" pitchFamily="18" charset="0"/>
              </a:rPr>
              <a:t>A concept closely related to the IoT is “smart" applied to various social and human activities. </a:t>
            </a:r>
          </a:p>
          <a:p>
            <a:r>
              <a:rPr lang="en-US" sz="1800" dirty="0">
                <a:effectLst/>
                <a:latin typeface="Calibri" panose="020F0502020204030204" pitchFamily="34" charset="0"/>
                <a:ea typeface="Yu Mincho" panose="02020400000000000000" pitchFamily="18" charset="-128"/>
                <a:cs typeface="Times New Roman" panose="02020603050405020304" pitchFamily="18" charset="0"/>
              </a:rPr>
              <a:t>It is based on the idea of using all the information generated by the IoT to improve our lifestyle, the way we live, the way we move or simply take care of our health. </a:t>
            </a:r>
          </a:p>
          <a:p>
            <a:r>
              <a:rPr lang="en-US" sz="1800" dirty="0">
                <a:effectLst/>
                <a:latin typeface="Calibri" panose="020F0502020204030204" pitchFamily="34" charset="0"/>
                <a:ea typeface="Yu Mincho" panose="02020400000000000000" pitchFamily="18" charset="-128"/>
                <a:cs typeface="Times New Roman" panose="02020603050405020304" pitchFamily="18" charset="0"/>
              </a:rPr>
              <a:t>This concept not only refers to the business field, but also covers many other activities.</a:t>
            </a:r>
          </a:p>
          <a:p>
            <a:r>
              <a:rPr lang="en-US" sz="1800" dirty="0">
                <a:latin typeface="Calibri" panose="020F0502020204030204" pitchFamily="34" charset="0"/>
                <a:ea typeface="Yu Mincho" panose="02020400000000000000" pitchFamily="18" charset="-128"/>
                <a:cs typeface="Times New Roman" panose="02020603050405020304" pitchFamily="18" charset="0"/>
              </a:rPr>
              <a:t>I</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n the future, the huge amount of information generated through the Internet will serve to make a more rational use of resources, and to improve the human experience from a global point of view.</a:t>
            </a:r>
          </a:p>
          <a:p>
            <a:endParaRPr lang="en-US" dirty="0"/>
          </a:p>
        </p:txBody>
      </p:sp>
      <p:pic>
        <p:nvPicPr>
          <p:cNvPr id="4" name="Imagen 3">
            <a:extLst>
              <a:ext uri="{FF2B5EF4-FFF2-40B4-BE49-F238E27FC236}">
                <a16:creationId xmlns:a16="http://schemas.microsoft.com/office/drawing/2014/main" id="{F93E8D62-8F8E-48BF-834B-1514F81A67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94593"/>
            <a:ext cx="6186056" cy="4582752"/>
          </a:xfrm>
          <a:prstGeom prst="rect">
            <a:avLst/>
          </a:prstGeom>
          <a:noFill/>
          <a:ln>
            <a:noFill/>
          </a:ln>
        </p:spPr>
      </p:pic>
    </p:spTree>
    <p:extLst>
      <p:ext uri="{BB962C8B-B14F-4D97-AF65-F5344CB8AC3E}">
        <p14:creationId xmlns:p14="http://schemas.microsoft.com/office/powerpoint/2010/main" val="3848062038"/>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1826</Words>
  <Application>Microsoft Office PowerPoint</Application>
  <PresentationFormat>Panorámica</PresentationFormat>
  <Paragraphs>78</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5</vt:i4>
      </vt:variant>
      <vt:variant>
        <vt:lpstr>Títulos de diapositiva</vt:lpstr>
      </vt:variant>
      <vt:variant>
        <vt:i4>16</vt:i4>
      </vt:variant>
    </vt:vector>
  </HeadingPairs>
  <TitlesOfParts>
    <vt:vector size="25" baseType="lpstr">
      <vt:lpstr>Futura Medium</vt:lpstr>
      <vt:lpstr>Arial</vt:lpstr>
      <vt:lpstr>Calibri</vt:lpstr>
      <vt:lpstr>Calibri Light</vt:lpstr>
      <vt:lpstr>3_Tema de Office</vt:lpstr>
      <vt:lpstr>Tema de Office</vt:lpstr>
      <vt:lpstr>1_Tema de Office</vt:lpstr>
      <vt:lpstr>2_Tema de Office</vt:lpstr>
      <vt:lpstr>4_Tema de Office</vt:lpstr>
      <vt:lpstr>Presentación de PowerPoint</vt:lpstr>
      <vt:lpstr>Index</vt:lpstr>
      <vt:lpstr>1. What is Digital Transformation? </vt:lpstr>
      <vt:lpstr>1. What is Digital Transformation? </vt:lpstr>
      <vt:lpstr>2. Technology and digital transformation </vt:lpstr>
      <vt:lpstr>Presentación de PowerPoint</vt:lpstr>
      <vt:lpstr>2. Technology and digital transformation</vt:lpstr>
      <vt:lpstr>2. Technology and digital transformation</vt:lpstr>
      <vt:lpstr>3. Smart everything….  </vt:lpstr>
      <vt:lpstr>3. …. Smart cities</vt:lpstr>
      <vt:lpstr>4. What role for human beings in Digital Transformation?</vt:lpstr>
      <vt:lpstr>5. The future of jobs </vt:lpstr>
      <vt:lpstr>What about Spain?</vt:lpstr>
      <vt:lpstr>6. The transformation of users  </vt:lpstr>
      <vt:lpstr>References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FRANCISCA CASADO CLARO</dc:creator>
  <cp:lastModifiedBy>MARIA FRANCISCA CASADO CLARO</cp:lastModifiedBy>
  <cp:revision>13</cp:revision>
  <dcterms:created xsi:type="dcterms:W3CDTF">2021-01-11T21:41:15Z</dcterms:created>
  <dcterms:modified xsi:type="dcterms:W3CDTF">2021-01-11T23:18:45Z</dcterms:modified>
</cp:coreProperties>
</file>